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12" r:id="rId4"/>
  </p:sldMasterIdLst>
  <p:notesMasterIdLst>
    <p:notesMasterId r:id="rId11"/>
  </p:notesMasterIdLst>
  <p:handoutMasterIdLst>
    <p:handoutMasterId r:id="rId12"/>
  </p:handoutMasterIdLst>
  <p:sldIdLst>
    <p:sldId id="2140919223" r:id="rId5"/>
    <p:sldId id="2140919226" r:id="rId6"/>
    <p:sldId id="2140919231" r:id="rId7"/>
    <p:sldId id="2140919228" r:id="rId8"/>
    <p:sldId id="2140919227" r:id="rId9"/>
    <p:sldId id="2140919222" r:id="rId10"/>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ERNUSCHI, Tania" initials="CT" lastIdx="6" clrIdx="6"/>
  <p:cmAuthor id="1" name="James Wicken" initials="JW" lastIdx="6" clrIdx="0"/>
  <p:cmAuthor id="8" name="SATOULOU-MALEYO, Alexis" initials="SMA" lastIdx="2" clrIdx="7"/>
  <p:cmAuthor id="2" name="LINDSTRAND, Ann" initials="LA" lastIdx="2" clrIdx="1"/>
  <p:cmAuthor id="3" name="Gabriela Guizzo Dri" initials="GGD" lastIdx="1" clrIdx="2"/>
  <p:cmAuthor id="4" name="FIHMAN, Johanna" initials="FJ" lastIdx="19" clrIdx="3"/>
  <p:cmAuthor id="5" name="Sarah Churchill" initials="SC" lastIdx="1" clrIdx="4"/>
  <p:cmAuthor id="6" name="PETU, Amos" initials="PA" lastIdx="1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2D5497"/>
    <a:srgbClr val="F09F50"/>
    <a:srgbClr val="86B0D6"/>
    <a:srgbClr val="46B1E1"/>
    <a:srgbClr val="1BA6E2"/>
    <a:srgbClr val="89C27F"/>
    <a:srgbClr val="EFD068"/>
    <a:srgbClr val="939BA0"/>
    <a:srgbClr val="001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95820B-BC97-4C31-AF5E-465DE2BA3C12}" v="52" dt="2024-09-08T19:16:33.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79"/>
    <p:restoredTop sz="94802"/>
  </p:normalViewPr>
  <p:slideViewPr>
    <p:cSldViewPr snapToGrid="0">
      <p:cViewPr varScale="1">
        <p:scale>
          <a:sx n="60" d="100"/>
          <a:sy n="60" d="100"/>
        </p:scale>
        <p:origin x="84" y="25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5400" y="20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Couverture vaccinale par sexe en Angola
Enquête sur plusieurs indicateurs de santé</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Mas</c:v>
                </c:pt>
              </c:strCache>
            </c:strRef>
          </c:tx>
          <c:spPr>
            <a:solidFill>
              <a:schemeClr val="accent1"/>
            </a:solidFill>
            <a:ln>
              <a:noFill/>
            </a:ln>
            <a:effectLst/>
          </c:spPr>
          <c:invertIfNegative val="0"/>
          <c:cat>
            <c:strRef>
              <c:f>Sheet1!$B$2:$G$2</c:f>
              <c:strCache>
                <c:ptCount val="6"/>
                <c:pt idx="0">
                  <c:v>BCG</c:v>
                </c:pt>
                <c:pt idx="1">
                  <c:v>DTP1</c:v>
                </c:pt>
                <c:pt idx="2">
                  <c:v>DTP3</c:v>
                </c:pt>
                <c:pt idx="3">
                  <c:v>Polio 1</c:v>
                </c:pt>
                <c:pt idx="4">
                  <c:v>Polio 3</c:v>
                </c:pt>
                <c:pt idx="5">
                  <c:v>Sarampo</c:v>
                </c:pt>
              </c:strCache>
            </c:strRef>
          </c:cat>
          <c:val>
            <c:numRef>
              <c:f>Sheet1!$B$3:$G$3</c:f>
              <c:numCache>
                <c:formatCode>General</c:formatCode>
                <c:ptCount val="6"/>
                <c:pt idx="0">
                  <c:v>71.7</c:v>
                </c:pt>
                <c:pt idx="1">
                  <c:v>69.2</c:v>
                </c:pt>
                <c:pt idx="2">
                  <c:v>39</c:v>
                </c:pt>
                <c:pt idx="3">
                  <c:v>64.5</c:v>
                </c:pt>
                <c:pt idx="4">
                  <c:v>41.6</c:v>
                </c:pt>
                <c:pt idx="5">
                  <c:v>56.2</c:v>
                </c:pt>
              </c:numCache>
            </c:numRef>
          </c:val>
          <c:extLst>
            <c:ext xmlns:c16="http://schemas.microsoft.com/office/drawing/2014/chart" uri="{C3380CC4-5D6E-409C-BE32-E72D297353CC}">
              <c16:uniqueId val="{00000000-251D-46F6-9286-C26DB73DDC71}"/>
            </c:ext>
          </c:extLst>
        </c:ser>
        <c:ser>
          <c:idx val="1"/>
          <c:order val="1"/>
          <c:tx>
            <c:strRef>
              <c:f>Sheet1!$A$4</c:f>
              <c:strCache>
                <c:ptCount val="1"/>
                <c:pt idx="0">
                  <c:v>Fem</c:v>
                </c:pt>
              </c:strCache>
            </c:strRef>
          </c:tx>
          <c:spPr>
            <a:solidFill>
              <a:schemeClr val="accent2"/>
            </a:solidFill>
            <a:ln>
              <a:noFill/>
            </a:ln>
            <a:effectLst/>
          </c:spPr>
          <c:invertIfNegative val="0"/>
          <c:cat>
            <c:strRef>
              <c:f>Sheet1!$B$2:$G$2</c:f>
              <c:strCache>
                <c:ptCount val="6"/>
                <c:pt idx="0">
                  <c:v>BCG</c:v>
                </c:pt>
                <c:pt idx="1">
                  <c:v>DTP1</c:v>
                </c:pt>
                <c:pt idx="2">
                  <c:v>DTP3</c:v>
                </c:pt>
                <c:pt idx="3">
                  <c:v>Polio 1</c:v>
                </c:pt>
                <c:pt idx="4">
                  <c:v>Polio 3</c:v>
                </c:pt>
                <c:pt idx="5">
                  <c:v>Sarampo</c:v>
                </c:pt>
              </c:strCache>
            </c:strRef>
          </c:cat>
          <c:val>
            <c:numRef>
              <c:f>Sheet1!$B$4:$G$4</c:f>
              <c:numCache>
                <c:formatCode>General</c:formatCode>
                <c:ptCount val="6"/>
                <c:pt idx="0">
                  <c:v>72.2</c:v>
                </c:pt>
                <c:pt idx="1">
                  <c:v>68.400000000000006</c:v>
                </c:pt>
                <c:pt idx="2">
                  <c:v>40.200000000000003</c:v>
                </c:pt>
                <c:pt idx="3">
                  <c:v>56.4</c:v>
                </c:pt>
                <c:pt idx="4">
                  <c:v>42</c:v>
                </c:pt>
                <c:pt idx="5">
                  <c:v>56</c:v>
                </c:pt>
              </c:numCache>
            </c:numRef>
          </c:val>
          <c:extLst>
            <c:ext xmlns:c16="http://schemas.microsoft.com/office/drawing/2014/chart" uri="{C3380CC4-5D6E-409C-BE32-E72D297353CC}">
              <c16:uniqueId val="{00000001-251D-46F6-9286-C26DB73DDC71}"/>
            </c:ext>
          </c:extLst>
        </c:ser>
        <c:dLbls>
          <c:showLegendKey val="0"/>
          <c:showVal val="0"/>
          <c:showCatName val="0"/>
          <c:showSerName val="0"/>
          <c:showPercent val="0"/>
          <c:showBubbleSize val="0"/>
        </c:dLbls>
        <c:gapWidth val="219"/>
        <c:overlap val="-27"/>
        <c:axId val="678971608"/>
        <c:axId val="678971968"/>
      </c:barChart>
      <c:catAx>
        <c:axId val="678971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8971968"/>
        <c:crosses val="autoZero"/>
        <c:auto val="1"/>
        <c:lblAlgn val="ctr"/>
        <c:lblOffset val="100"/>
        <c:noMultiLvlLbl val="0"/>
      </c:catAx>
      <c:valAx>
        <c:axId val="678971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8971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01B47-8527-4080-8F74-8BF0E84D33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AO"/>
        </a:p>
      </dgm:t>
    </dgm:pt>
    <dgm:pt modelId="{7EFDAA05-D772-4A86-97BC-9D2062EA7A74}">
      <dgm:prSet custT="1"/>
      <dgm:spPr/>
      <dgm:t>
        <a:bodyPr/>
        <a:lstStyle/>
        <a:p>
          <a:r>
            <a:rPr lang="fr-FR" sz="1800" b="0" dirty="0">
              <a:latin typeface="Roboto Condensed" panose="02000000000000000000" pitchFamily="2" charset="0"/>
              <a:ea typeface="Roboto Condensed" panose="02000000000000000000" pitchFamily="2" charset="0"/>
              <a:cs typeface="Roboto Condensed" panose="02000000000000000000" pitchFamily="2" charset="0"/>
            </a:rPr>
            <a:t>Situé sur la côte ouest de l’Afrique. Extension géographique de 1 246 700 Km2.  Densité de population 27,4 habitants/km2.</a:t>
          </a:r>
          <a:endParaRPr lang="pt-AO" sz="1800" b="0"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08E7C268-20B3-4ACE-A4C4-FED3CCC8D953}" type="parTrans" cxnId="{D88827A5-58C3-44F6-B73F-7D7F5ABB8F4B}">
      <dgm:prSet/>
      <dgm:spPr/>
      <dgm:t>
        <a:bodyPr/>
        <a:lstStyle/>
        <a:p>
          <a:endParaRPr lang="pt-AO" b="0">
            <a:latin typeface="Roboto Condensed" panose="02000000000000000000" pitchFamily="2" charset="0"/>
            <a:ea typeface="Roboto Condensed" panose="02000000000000000000" pitchFamily="2" charset="0"/>
            <a:cs typeface="Roboto Condensed" panose="02000000000000000000" pitchFamily="2" charset="0"/>
          </a:endParaRPr>
        </a:p>
      </dgm:t>
    </dgm:pt>
    <dgm:pt modelId="{35CE63CB-C363-4C1C-806D-7C24D6460B7D}" type="sibTrans" cxnId="{D88827A5-58C3-44F6-B73F-7D7F5ABB8F4B}">
      <dgm:prSet/>
      <dgm:spPr/>
      <dgm:t>
        <a:bodyPr/>
        <a:lstStyle/>
        <a:p>
          <a:endParaRPr lang="pt-AO" b="0">
            <a:latin typeface="Roboto Condensed" panose="02000000000000000000" pitchFamily="2" charset="0"/>
            <a:ea typeface="Roboto Condensed" panose="02000000000000000000" pitchFamily="2" charset="0"/>
            <a:cs typeface="Roboto Condensed" panose="02000000000000000000" pitchFamily="2" charset="0"/>
          </a:endParaRPr>
        </a:p>
      </dgm:t>
    </dgm:pt>
    <dgm:pt modelId="{D8826286-E4BF-4D27-AA11-737D6011C100}">
      <dgm:prSet custT="1"/>
      <dgm:spPr/>
      <dgm:t>
        <a:bodyPr/>
        <a:lstStyle/>
        <a:p>
          <a:r>
            <a:rPr lang="fr-FR" sz="1800" b="0">
              <a:latin typeface="Roboto Condensed" panose="02000000000000000000" pitchFamily="2" charset="0"/>
              <a:ea typeface="Roboto Condensed" panose="02000000000000000000" pitchFamily="2" charset="0"/>
              <a:cs typeface="Roboto Condensed" panose="02000000000000000000" pitchFamily="2" charset="0"/>
            </a:rPr>
            <a:t>Frontières : Nord (R. D. C.  et R. C.) ; Este (R. Zambie) ; Sud (Namibie), Ouest (océan Atlantique).</a:t>
          </a:r>
          <a:endParaRPr lang="pt-AO" sz="1800" b="0"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FF1EC0F7-95BD-4181-8631-79808395D6A2}" type="parTrans" cxnId="{4577FEEA-5653-4D41-B071-357CF83407E7}">
      <dgm:prSet/>
      <dgm:spPr/>
      <dgm:t>
        <a:bodyPr/>
        <a:lstStyle/>
        <a:p>
          <a:endParaRPr lang="pt-AO" b="0">
            <a:latin typeface="Roboto Condensed" panose="02000000000000000000" pitchFamily="2" charset="0"/>
            <a:ea typeface="Roboto Condensed" panose="02000000000000000000" pitchFamily="2" charset="0"/>
            <a:cs typeface="Roboto Condensed" panose="02000000000000000000" pitchFamily="2" charset="0"/>
          </a:endParaRPr>
        </a:p>
      </dgm:t>
    </dgm:pt>
    <dgm:pt modelId="{3BC18AD8-06C4-4232-8FE7-2E3BF74AC8AA}" type="sibTrans" cxnId="{4577FEEA-5653-4D41-B071-357CF83407E7}">
      <dgm:prSet/>
      <dgm:spPr/>
      <dgm:t>
        <a:bodyPr/>
        <a:lstStyle/>
        <a:p>
          <a:endParaRPr lang="pt-AO" b="0">
            <a:latin typeface="Roboto Condensed" panose="02000000000000000000" pitchFamily="2" charset="0"/>
            <a:ea typeface="Roboto Condensed" panose="02000000000000000000" pitchFamily="2" charset="0"/>
            <a:cs typeface="Roboto Condensed" panose="02000000000000000000" pitchFamily="2" charset="0"/>
          </a:endParaRPr>
        </a:p>
      </dgm:t>
    </dgm:pt>
    <dgm:pt modelId="{E712D18F-5F5D-4925-9C3C-12CC40A50B37}">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600" b="0" dirty="0">
              <a:latin typeface="Roboto Condensed" panose="02000000000000000000" pitchFamily="2" charset="0"/>
              <a:ea typeface="Roboto Condensed" panose="02000000000000000000" pitchFamily="2" charset="0"/>
              <a:cs typeface="Roboto Condensed" panose="02000000000000000000" pitchFamily="2" charset="0"/>
            </a:rPr>
            <a:t>35 millions d’habitants : 51,1 % de femmes et 48,9 % d’hommes, dont 49 % ont moins de 15 ans (INE).</a:t>
          </a:r>
          <a:endParaRPr lang="pt-AO" sz="1800" b="0"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621B3D9B-F4D0-4485-94BD-062D8FBA2EA0}" type="parTrans" cxnId="{92B2A8F6-F091-4AD7-8C0B-80BB81D7F61B}">
      <dgm:prSet/>
      <dgm:spPr/>
      <dgm:t>
        <a:bodyPr/>
        <a:lstStyle/>
        <a:p>
          <a:endParaRPr lang="pt-AO" b="0">
            <a:latin typeface="Roboto Condensed" panose="02000000000000000000" pitchFamily="2" charset="0"/>
            <a:ea typeface="Roboto Condensed" panose="02000000000000000000" pitchFamily="2" charset="0"/>
            <a:cs typeface="Roboto Condensed" panose="02000000000000000000" pitchFamily="2" charset="0"/>
          </a:endParaRPr>
        </a:p>
      </dgm:t>
    </dgm:pt>
    <dgm:pt modelId="{B1F00182-2033-4C8C-BD9F-24084AAA3498}" type="sibTrans" cxnId="{92B2A8F6-F091-4AD7-8C0B-80BB81D7F61B}">
      <dgm:prSet/>
      <dgm:spPr/>
      <dgm:t>
        <a:bodyPr/>
        <a:lstStyle/>
        <a:p>
          <a:endParaRPr lang="pt-AO" b="0">
            <a:latin typeface="Roboto Condensed" panose="02000000000000000000" pitchFamily="2" charset="0"/>
            <a:ea typeface="Roboto Condensed" panose="02000000000000000000" pitchFamily="2" charset="0"/>
            <a:cs typeface="Roboto Condensed" panose="02000000000000000000" pitchFamily="2" charset="0"/>
          </a:endParaRPr>
        </a:p>
      </dgm:t>
    </dgm:pt>
    <dgm:pt modelId="{27367771-F676-43DF-BD24-F95BF4077919}">
      <dgm:prSet custT="1"/>
      <dgm:spPr/>
      <dgm:t>
        <a:bodyPr/>
        <a:lstStyle/>
        <a:p>
          <a:r>
            <a:rPr lang="fr-FR" sz="1800" b="0">
              <a:latin typeface="Roboto Condensed" panose="02000000000000000000" pitchFamily="2" charset="0"/>
              <a:ea typeface="Roboto Condensed" panose="02000000000000000000" pitchFamily="2" charset="0"/>
              <a:cs typeface="Roboto Condensed" panose="02000000000000000000" pitchFamily="2" charset="0"/>
            </a:rPr>
            <a:t>Taux d’alphabétisation – données de l’INE 2023 : hommes (82 %) et femmes (65 %)</a:t>
          </a:r>
          <a:endParaRPr lang="pt-AO" sz="1800" b="0"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412FBDE8-B2F1-4C4E-8135-92B9CEA4685A}" type="parTrans" cxnId="{012B11CD-5B8C-4A98-9DD8-BDF986C649D2}">
      <dgm:prSet/>
      <dgm:spPr/>
      <dgm:t>
        <a:bodyPr/>
        <a:lstStyle/>
        <a:p>
          <a:endParaRPr lang="pt-AO" b="0">
            <a:latin typeface="Roboto Condensed" panose="02000000000000000000" pitchFamily="2" charset="0"/>
            <a:ea typeface="Roboto Condensed" panose="02000000000000000000" pitchFamily="2" charset="0"/>
            <a:cs typeface="Roboto Condensed" panose="02000000000000000000" pitchFamily="2" charset="0"/>
          </a:endParaRPr>
        </a:p>
      </dgm:t>
    </dgm:pt>
    <dgm:pt modelId="{64346A0F-C605-4CCF-A016-5ED41C79FE4B}" type="sibTrans" cxnId="{012B11CD-5B8C-4A98-9DD8-BDF986C649D2}">
      <dgm:prSet/>
      <dgm:spPr/>
      <dgm:t>
        <a:bodyPr/>
        <a:lstStyle/>
        <a:p>
          <a:endParaRPr lang="pt-AO" b="0">
            <a:latin typeface="Roboto Condensed" panose="02000000000000000000" pitchFamily="2" charset="0"/>
            <a:ea typeface="Roboto Condensed" panose="02000000000000000000" pitchFamily="2" charset="0"/>
            <a:cs typeface="Roboto Condensed" panose="02000000000000000000" pitchFamily="2" charset="0"/>
          </a:endParaRPr>
        </a:p>
      </dgm:t>
    </dgm:pt>
    <dgm:pt modelId="{79C5C692-89BE-463C-834B-0C6C12088F05}" type="pres">
      <dgm:prSet presAssocID="{3C701B47-8527-4080-8F74-8BF0E84D3365}" presName="linear" presStyleCnt="0">
        <dgm:presLayoutVars>
          <dgm:animLvl val="lvl"/>
          <dgm:resizeHandles val="exact"/>
        </dgm:presLayoutVars>
      </dgm:prSet>
      <dgm:spPr/>
    </dgm:pt>
    <dgm:pt modelId="{96CC8B0B-FF4F-4D83-B6B2-6AD54F3F6FF5}" type="pres">
      <dgm:prSet presAssocID="{7EFDAA05-D772-4A86-97BC-9D2062EA7A74}" presName="parentText" presStyleLbl="node1" presStyleIdx="0" presStyleCnt="4" custLinFactY="8927" custLinFactNeighborX="832" custLinFactNeighborY="100000">
        <dgm:presLayoutVars>
          <dgm:chMax val="0"/>
          <dgm:bulletEnabled val="1"/>
        </dgm:presLayoutVars>
      </dgm:prSet>
      <dgm:spPr/>
    </dgm:pt>
    <dgm:pt modelId="{1E3CA0DF-A3C7-4DD0-9FC4-BBAD34FC3812}" type="pres">
      <dgm:prSet presAssocID="{35CE63CB-C363-4C1C-806D-7C24D6460B7D}" presName="spacer" presStyleCnt="0"/>
      <dgm:spPr/>
    </dgm:pt>
    <dgm:pt modelId="{18372E3F-F27C-47EE-89FD-47B7647AEF10}" type="pres">
      <dgm:prSet presAssocID="{D8826286-E4BF-4D27-AA11-737D6011C100}" presName="parentText" presStyleLbl="node1" presStyleIdx="1" presStyleCnt="4">
        <dgm:presLayoutVars>
          <dgm:chMax val="0"/>
          <dgm:bulletEnabled val="1"/>
        </dgm:presLayoutVars>
      </dgm:prSet>
      <dgm:spPr/>
    </dgm:pt>
    <dgm:pt modelId="{D4AD000E-C622-4058-AE4C-8CA458CD934C}" type="pres">
      <dgm:prSet presAssocID="{3BC18AD8-06C4-4232-8FE7-2E3BF74AC8AA}" presName="spacer" presStyleCnt="0"/>
      <dgm:spPr/>
    </dgm:pt>
    <dgm:pt modelId="{213BEC1B-B396-4402-8025-86B886FB9C43}" type="pres">
      <dgm:prSet presAssocID="{E712D18F-5F5D-4925-9C3C-12CC40A50B37}" presName="parentText" presStyleLbl="node1" presStyleIdx="2" presStyleCnt="4">
        <dgm:presLayoutVars>
          <dgm:chMax val="0"/>
          <dgm:bulletEnabled val="1"/>
        </dgm:presLayoutVars>
      </dgm:prSet>
      <dgm:spPr/>
    </dgm:pt>
    <dgm:pt modelId="{8124115E-5CA9-4CB2-8BAF-0432B0C4BC59}" type="pres">
      <dgm:prSet presAssocID="{B1F00182-2033-4C8C-BD9F-24084AAA3498}" presName="spacer" presStyleCnt="0"/>
      <dgm:spPr/>
    </dgm:pt>
    <dgm:pt modelId="{8E0C0031-6941-437F-AEFD-F50485CA9D58}" type="pres">
      <dgm:prSet presAssocID="{27367771-F676-43DF-BD24-F95BF4077919}" presName="parentText" presStyleLbl="node1" presStyleIdx="3" presStyleCnt="4">
        <dgm:presLayoutVars>
          <dgm:chMax val="0"/>
          <dgm:bulletEnabled val="1"/>
        </dgm:presLayoutVars>
      </dgm:prSet>
      <dgm:spPr/>
    </dgm:pt>
  </dgm:ptLst>
  <dgm:cxnLst>
    <dgm:cxn modelId="{28AEDE0D-E23F-4DF4-AE81-B69FA511A81A}" type="presOf" srcId="{D8826286-E4BF-4D27-AA11-737D6011C100}" destId="{18372E3F-F27C-47EE-89FD-47B7647AEF10}" srcOrd="0" destOrd="0" presId="urn:microsoft.com/office/officeart/2005/8/layout/vList2"/>
    <dgm:cxn modelId="{F905CD2F-5769-42D4-9780-931F69EC88E3}" type="presOf" srcId="{27367771-F676-43DF-BD24-F95BF4077919}" destId="{8E0C0031-6941-437F-AEFD-F50485CA9D58}" srcOrd="0" destOrd="0" presId="urn:microsoft.com/office/officeart/2005/8/layout/vList2"/>
    <dgm:cxn modelId="{C46C204C-7246-46A4-9CD4-1E6ED3A1FBA1}" type="presOf" srcId="{7EFDAA05-D772-4A86-97BC-9D2062EA7A74}" destId="{96CC8B0B-FF4F-4D83-B6B2-6AD54F3F6FF5}" srcOrd="0" destOrd="0" presId="urn:microsoft.com/office/officeart/2005/8/layout/vList2"/>
    <dgm:cxn modelId="{ED8E74A0-E90C-47C2-81E9-0F52F0168FB4}" type="presOf" srcId="{3C701B47-8527-4080-8F74-8BF0E84D3365}" destId="{79C5C692-89BE-463C-834B-0C6C12088F05}" srcOrd="0" destOrd="0" presId="urn:microsoft.com/office/officeart/2005/8/layout/vList2"/>
    <dgm:cxn modelId="{D88827A5-58C3-44F6-B73F-7D7F5ABB8F4B}" srcId="{3C701B47-8527-4080-8F74-8BF0E84D3365}" destId="{7EFDAA05-D772-4A86-97BC-9D2062EA7A74}" srcOrd="0" destOrd="0" parTransId="{08E7C268-20B3-4ACE-A4C4-FED3CCC8D953}" sibTransId="{35CE63CB-C363-4C1C-806D-7C24D6460B7D}"/>
    <dgm:cxn modelId="{B5003AB0-30AE-4B16-84B7-39150A092DB4}" type="presOf" srcId="{E712D18F-5F5D-4925-9C3C-12CC40A50B37}" destId="{213BEC1B-B396-4402-8025-86B886FB9C43}" srcOrd="0" destOrd="0" presId="urn:microsoft.com/office/officeart/2005/8/layout/vList2"/>
    <dgm:cxn modelId="{012B11CD-5B8C-4A98-9DD8-BDF986C649D2}" srcId="{3C701B47-8527-4080-8F74-8BF0E84D3365}" destId="{27367771-F676-43DF-BD24-F95BF4077919}" srcOrd="3" destOrd="0" parTransId="{412FBDE8-B2F1-4C4E-8135-92B9CEA4685A}" sibTransId="{64346A0F-C605-4CCF-A016-5ED41C79FE4B}"/>
    <dgm:cxn modelId="{4577FEEA-5653-4D41-B071-357CF83407E7}" srcId="{3C701B47-8527-4080-8F74-8BF0E84D3365}" destId="{D8826286-E4BF-4D27-AA11-737D6011C100}" srcOrd="1" destOrd="0" parTransId="{FF1EC0F7-95BD-4181-8631-79808395D6A2}" sibTransId="{3BC18AD8-06C4-4232-8FE7-2E3BF74AC8AA}"/>
    <dgm:cxn modelId="{92B2A8F6-F091-4AD7-8C0B-80BB81D7F61B}" srcId="{3C701B47-8527-4080-8F74-8BF0E84D3365}" destId="{E712D18F-5F5D-4925-9C3C-12CC40A50B37}" srcOrd="2" destOrd="0" parTransId="{621B3D9B-F4D0-4485-94BD-062D8FBA2EA0}" sibTransId="{B1F00182-2033-4C8C-BD9F-24084AAA3498}"/>
    <dgm:cxn modelId="{DB483167-F9B3-49B0-A71E-B46D03CAF791}" type="presParOf" srcId="{79C5C692-89BE-463C-834B-0C6C12088F05}" destId="{96CC8B0B-FF4F-4D83-B6B2-6AD54F3F6FF5}" srcOrd="0" destOrd="0" presId="urn:microsoft.com/office/officeart/2005/8/layout/vList2"/>
    <dgm:cxn modelId="{D7CCFDF9-0CC6-4BA1-8D1B-E126ADDD61F7}" type="presParOf" srcId="{79C5C692-89BE-463C-834B-0C6C12088F05}" destId="{1E3CA0DF-A3C7-4DD0-9FC4-BBAD34FC3812}" srcOrd="1" destOrd="0" presId="urn:microsoft.com/office/officeart/2005/8/layout/vList2"/>
    <dgm:cxn modelId="{251E1643-1718-48C8-8F51-1F06C72ACDF2}" type="presParOf" srcId="{79C5C692-89BE-463C-834B-0C6C12088F05}" destId="{18372E3F-F27C-47EE-89FD-47B7647AEF10}" srcOrd="2" destOrd="0" presId="urn:microsoft.com/office/officeart/2005/8/layout/vList2"/>
    <dgm:cxn modelId="{D39D68D5-A2D9-4556-810A-A32A668F54E8}" type="presParOf" srcId="{79C5C692-89BE-463C-834B-0C6C12088F05}" destId="{D4AD000E-C622-4058-AE4C-8CA458CD934C}" srcOrd="3" destOrd="0" presId="urn:microsoft.com/office/officeart/2005/8/layout/vList2"/>
    <dgm:cxn modelId="{D06C94EC-90F6-4699-8FA0-EA7A40D67D6A}" type="presParOf" srcId="{79C5C692-89BE-463C-834B-0C6C12088F05}" destId="{213BEC1B-B396-4402-8025-86B886FB9C43}" srcOrd="4" destOrd="0" presId="urn:microsoft.com/office/officeart/2005/8/layout/vList2"/>
    <dgm:cxn modelId="{D0CD1FD7-6431-401B-AB29-4E051D28AEFA}" type="presParOf" srcId="{79C5C692-89BE-463C-834B-0C6C12088F05}" destId="{8124115E-5CA9-4CB2-8BAF-0432B0C4BC59}" srcOrd="5" destOrd="0" presId="urn:microsoft.com/office/officeart/2005/8/layout/vList2"/>
    <dgm:cxn modelId="{6B5A8C02-4580-4659-BE74-58CDBAAB5D2A}" type="presParOf" srcId="{79C5C692-89BE-463C-834B-0C6C12088F05}" destId="{8E0C0031-6941-437F-AEFD-F50485CA9D5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075038-1EF9-46E8-847D-0C6C410BFEBA}"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pt-AO"/>
        </a:p>
      </dgm:t>
    </dgm:pt>
    <dgm:pt modelId="{82136BEB-97AD-4785-86FD-4FB5F2A41DC8}">
      <dgm:prSet custT="1"/>
      <dgm:spPr/>
      <dgm:t>
        <a:bodyPr/>
        <a:lstStyle/>
        <a:p>
          <a:r>
            <a:rPr lang="pt-BR" sz="2000" b="1" dirty="0"/>
            <a:t>25%</a:t>
          </a:r>
          <a:endParaRPr lang="pt-AO" sz="2000" dirty="0"/>
        </a:p>
      </dgm:t>
    </dgm:pt>
    <dgm:pt modelId="{E51950EF-4C13-4EE2-A489-72A34CA8469D}" type="parTrans" cxnId="{DA17884F-1364-44AE-AF81-602002288F4D}">
      <dgm:prSet/>
      <dgm:spPr/>
      <dgm:t>
        <a:bodyPr/>
        <a:lstStyle/>
        <a:p>
          <a:endParaRPr lang="pt-AO"/>
        </a:p>
      </dgm:t>
    </dgm:pt>
    <dgm:pt modelId="{C00485AE-A2BD-4B05-A356-0149A58F4C00}" type="sibTrans" cxnId="{DA17884F-1364-44AE-AF81-602002288F4D}">
      <dgm:prSet/>
      <dgm:spPr/>
      <dgm:t>
        <a:bodyPr/>
        <a:lstStyle/>
        <a:p>
          <a:endParaRPr lang="pt-AO"/>
        </a:p>
      </dgm:t>
    </dgm:pt>
    <dgm:pt modelId="{17F76CE0-0F46-4DDA-BFBA-98433C5651EB}">
      <dgm:prSet custT="1"/>
      <dgm:spPr/>
      <dgm:t>
        <a:bodyPr/>
        <a:lstStyle/>
        <a:p>
          <a:pPr algn="ctr">
            <a:buFontTx/>
            <a:buNone/>
          </a:pPr>
          <a:r>
            <a:rPr lang="pt-PT" sz="1600" b="1" dirty="0" err="1">
              <a:latin typeface="Roboto Condensed" panose="02000000000000000000" pitchFamily="2" charset="0"/>
              <a:ea typeface="Roboto Condensed" panose="02000000000000000000" pitchFamily="2" charset="0"/>
              <a:cs typeface="Roboto Condensed" panose="02000000000000000000" pitchFamily="2" charset="0"/>
            </a:rPr>
            <a:t>En</a:t>
          </a:r>
          <a:r>
            <a:rPr lang="pt-PT" sz="1600" b="1" dirty="0">
              <a:latin typeface="Roboto Condensed" panose="02000000000000000000" pitchFamily="2" charset="0"/>
              <a:ea typeface="Roboto Condensed" panose="02000000000000000000" pitchFamily="2" charset="0"/>
              <a:cs typeface="Roboto Condensed" panose="02000000000000000000" pitchFamily="2" charset="0"/>
            </a:rPr>
            <a:t> 2017</a:t>
          </a:r>
          <a:endParaRPr lang="pt-AO" sz="1600" b="1"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EC68422B-F146-477A-98EE-D6E8D35FDA2A}" type="parTrans" cxnId="{87299FC6-6FCD-4577-93E4-705C1FDE0986}">
      <dgm:prSet/>
      <dgm:spPr/>
      <dgm:t>
        <a:bodyPr/>
        <a:lstStyle/>
        <a:p>
          <a:endParaRPr lang="pt-AO"/>
        </a:p>
      </dgm:t>
    </dgm:pt>
    <dgm:pt modelId="{DD7D28BA-91F5-4E29-964D-C7C1CB046CCE}" type="sibTrans" cxnId="{87299FC6-6FCD-4577-93E4-705C1FDE0986}">
      <dgm:prSet/>
      <dgm:spPr/>
      <dgm:t>
        <a:bodyPr/>
        <a:lstStyle/>
        <a:p>
          <a:endParaRPr lang="pt-AO"/>
        </a:p>
      </dgm:t>
    </dgm:pt>
    <dgm:pt modelId="{976BB036-5F1B-45F5-A8D6-7AF4AB62D29C}">
      <dgm:prSet custT="1"/>
      <dgm:spPr/>
      <dgm:t>
        <a:bodyPr/>
        <a:lstStyle/>
        <a:p>
          <a:pPr>
            <a:buNone/>
          </a:pPr>
          <a:r>
            <a:rPr lang="pt-PT" sz="2000" b="1" dirty="0"/>
            <a:t>75%</a:t>
          </a:r>
          <a:endParaRPr lang="pt-AO" sz="2000" b="1" dirty="0"/>
        </a:p>
      </dgm:t>
    </dgm:pt>
    <dgm:pt modelId="{8F15C8F5-BFF8-4FB5-8E09-A6728205EACB}" type="parTrans" cxnId="{89DF5464-6320-4834-BBB6-98731D9BC836}">
      <dgm:prSet/>
      <dgm:spPr/>
      <dgm:t>
        <a:bodyPr/>
        <a:lstStyle/>
        <a:p>
          <a:endParaRPr lang="pt-AO"/>
        </a:p>
      </dgm:t>
    </dgm:pt>
    <dgm:pt modelId="{573E9938-B115-454F-A062-2B396E81DEB3}" type="sibTrans" cxnId="{89DF5464-6320-4834-BBB6-98731D9BC836}">
      <dgm:prSet/>
      <dgm:spPr/>
      <dgm:t>
        <a:bodyPr/>
        <a:lstStyle/>
        <a:p>
          <a:endParaRPr lang="pt-AO"/>
        </a:p>
      </dgm:t>
    </dgm:pt>
    <dgm:pt modelId="{6BD4BA90-20B5-427E-AF79-F4F61A5081DE}">
      <dgm:prSet custT="1"/>
      <dgm:spPr/>
      <dgm:t>
        <a:bodyPr/>
        <a:lstStyle/>
        <a:p>
          <a:pPr algn="ctr">
            <a:buFontTx/>
            <a:buNone/>
          </a:pPr>
          <a:r>
            <a:rPr lang="pt-PT" sz="1600" b="1" dirty="0" err="1">
              <a:latin typeface="Roboto Condensed" panose="02000000000000000000" pitchFamily="2" charset="0"/>
              <a:ea typeface="Roboto Condensed" panose="02000000000000000000" pitchFamily="2" charset="0"/>
              <a:cs typeface="Roboto Condensed" panose="02000000000000000000" pitchFamily="2" charset="0"/>
            </a:rPr>
            <a:t>En</a:t>
          </a:r>
          <a:r>
            <a:rPr lang="pt-PT" sz="1600" b="1" dirty="0">
              <a:latin typeface="Roboto Condensed" panose="02000000000000000000" pitchFamily="2" charset="0"/>
              <a:ea typeface="Roboto Condensed" panose="02000000000000000000" pitchFamily="2" charset="0"/>
              <a:cs typeface="Roboto Condensed" panose="02000000000000000000" pitchFamily="2" charset="0"/>
            </a:rPr>
            <a:t> 2023</a:t>
          </a:r>
          <a:endParaRPr lang="pt-AO" sz="1600" b="1"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013FEA60-8AF6-4C7B-B7F7-A916B3DFC0FA}" type="parTrans" cxnId="{40620486-AFBF-4FB6-9506-5E21DCD7EFD0}">
      <dgm:prSet/>
      <dgm:spPr/>
      <dgm:t>
        <a:bodyPr/>
        <a:lstStyle/>
        <a:p>
          <a:endParaRPr lang="pt-AO"/>
        </a:p>
      </dgm:t>
    </dgm:pt>
    <dgm:pt modelId="{D49D2278-816C-4743-A80F-A3572E9EEFB4}" type="sibTrans" cxnId="{40620486-AFBF-4FB6-9506-5E21DCD7EFD0}">
      <dgm:prSet/>
      <dgm:spPr/>
      <dgm:t>
        <a:bodyPr/>
        <a:lstStyle/>
        <a:p>
          <a:endParaRPr lang="pt-AO"/>
        </a:p>
      </dgm:t>
    </dgm:pt>
    <dgm:pt modelId="{D7F29034-B645-4E86-AD0C-B156352E2C38}" type="pres">
      <dgm:prSet presAssocID="{15075038-1EF9-46E8-847D-0C6C410BFEBA}" presName="Name0" presStyleCnt="0">
        <dgm:presLayoutVars>
          <dgm:dir/>
          <dgm:animLvl val="lvl"/>
          <dgm:resizeHandles val="exact"/>
        </dgm:presLayoutVars>
      </dgm:prSet>
      <dgm:spPr/>
    </dgm:pt>
    <dgm:pt modelId="{B2E576D9-0365-40E5-8D31-B54D340BB702}" type="pres">
      <dgm:prSet presAssocID="{82136BEB-97AD-4785-86FD-4FB5F2A41DC8}" presName="composite" presStyleCnt="0"/>
      <dgm:spPr/>
    </dgm:pt>
    <dgm:pt modelId="{E35FBFE9-3FBD-46F4-8131-6E910C76308A}" type="pres">
      <dgm:prSet presAssocID="{82136BEB-97AD-4785-86FD-4FB5F2A41DC8}" presName="parTx" presStyleLbl="node1" presStyleIdx="0" presStyleCnt="2" custLinFactNeighborX="7558" custLinFactNeighborY="-2939">
        <dgm:presLayoutVars>
          <dgm:chMax val="0"/>
          <dgm:chPref val="0"/>
          <dgm:bulletEnabled val="1"/>
        </dgm:presLayoutVars>
      </dgm:prSet>
      <dgm:spPr/>
    </dgm:pt>
    <dgm:pt modelId="{5F27B051-1231-4743-B42E-72D57C2E0725}" type="pres">
      <dgm:prSet presAssocID="{82136BEB-97AD-4785-86FD-4FB5F2A41DC8}" presName="desTx" presStyleLbl="revTx" presStyleIdx="0" presStyleCnt="2" custLinFactNeighborX="21917" custLinFactNeighborY="-11142">
        <dgm:presLayoutVars>
          <dgm:bulletEnabled val="1"/>
        </dgm:presLayoutVars>
      </dgm:prSet>
      <dgm:spPr/>
    </dgm:pt>
    <dgm:pt modelId="{7E15A7A5-7619-499B-BA77-23F7A54A376A}" type="pres">
      <dgm:prSet presAssocID="{C00485AE-A2BD-4B05-A356-0149A58F4C00}" presName="space" presStyleCnt="0"/>
      <dgm:spPr/>
    </dgm:pt>
    <dgm:pt modelId="{111F7640-2EF2-48C9-9F91-8811F025A7BE}" type="pres">
      <dgm:prSet presAssocID="{976BB036-5F1B-45F5-A8D6-7AF4AB62D29C}" presName="composite" presStyleCnt="0"/>
      <dgm:spPr/>
    </dgm:pt>
    <dgm:pt modelId="{14AA1D82-0B09-4CB5-9D86-FD2E4B888474}" type="pres">
      <dgm:prSet presAssocID="{976BB036-5F1B-45F5-A8D6-7AF4AB62D29C}" presName="parTx" presStyleLbl="node1" presStyleIdx="1" presStyleCnt="2">
        <dgm:presLayoutVars>
          <dgm:chMax val="0"/>
          <dgm:chPref val="0"/>
          <dgm:bulletEnabled val="1"/>
        </dgm:presLayoutVars>
      </dgm:prSet>
      <dgm:spPr/>
    </dgm:pt>
    <dgm:pt modelId="{7A084966-DA2A-49B9-BBAC-E1B4806129DE}" type="pres">
      <dgm:prSet presAssocID="{976BB036-5F1B-45F5-A8D6-7AF4AB62D29C}" presName="desTx" presStyleLbl="revTx" presStyleIdx="1" presStyleCnt="2">
        <dgm:presLayoutVars>
          <dgm:bulletEnabled val="1"/>
        </dgm:presLayoutVars>
      </dgm:prSet>
      <dgm:spPr/>
    </dgm:pt>
  </dgm:ptLst>
  <dgm:cxnLst>
    <dgm:cxn modelId="{0DEF1B3A-EFCC-406C-B2E6-582CD2432400}" type="presOf" srcId="{17F76CE0-0F46-4DDA-BFBA-98433C5651EB}" destId="{5F27B051-1231-4743-B42E-72D57C2E0725}" srcOrd="0" destOrd="0" presId="urn:microsoft.com/office/officeart/2005/8/layout/chevron1"/>
    <dgm:cxn modelId="{89DF5464-6320-4834-BBB6-98731D9BC836}" srcId="{15075038-1EF9-46E8-847D-0C6C410BFEBA}" destId="{976BB036-5F1B-45F5-A8D6-7AF4AB62D29C}" srcOrd="1" destOrd="0" parTransId="{8F15C8F5-BFF8-4FB5-8E09-A6728205EACB}" sibTransId="{573E9938-B115-454F-A062-2B396E81DEB3}"/>
    <dgm:cxn modelId="{DA17884F-1364-44AE-AF81-602002288F4D}" srcId="{15075038-1EF9-46E8-847D-0C6C410BFEBA}" destId="{82136BEB-97AD-4785-86FD-4FB5F2A41DC8}" srcOrd="0" destOrd="0" parTransId="{E51950EF-4C13-4EE2-A489-72A34CA8469D}" sibTransId="{C00485AE-A2BD-4B05-A356-0149A58F4C00}"/>
    <dgm:cxn modelId="{F2C04378-1A39-4DF0-A501-A9D98F28C89B}" type="presOf" srcId="{976BB036-5F1B-45F5-A8D6-7AF4AB62D29C}" destId="{14AA1D82-0B09-4CB5-9D86-FD2E4B888474}" srcOrd="0" destOrd="0" presId="urn:microsoft.com/office/officeart/2005/8/layout/chevron1"/>
    <dgm:cxn modelId="{40620486-AFBF-4FB6-9506-5E21DCD7EFD0}" srcId="{976BB036-5F1B-45F5-A8D6-7AF4AB62D29C}" destId="{6BD4BA90-20B5-427E-AF79-F4F61A5081DE}" srcOrd="0" destOrd="0" parTransId="{013FEA60-8AF6-4C7B-B7F7-A916B3DFC0FA}" sibTransId="{D49D2278-816C-4743-A80F-A3572E9EEFB4}"/>
    <dgm:cxn modelId="{A01D7C8A-5FD4-4EC5-8F3B-35795A1352EC}" type="presOf" srcId="{15075038-1EF9-46E8-847D-0C6C410BFEBA}" destId="{D7F29034-B645-4E86-AD0C-B156352E2C38}" srcOrd="0" destOrd="0" presId="urn:microsoft.com/office/officeart/2005/8/layout/chevron1"/>
    <dgm:cxn modelId="{87299FC6-6FCD-4577-93E4-705C1FDE0986}" srcId="{82136BEB-97AD-4785-86FD-4FB5F2A41DC8}" destId="{17F76CE0-0F46-4DDA-BFBA-98433C5651EB}" srcOrd="0" destOrd="0" parTransId="{EC68422B-F146-477A-98EE-D6E8D35FDA2A}" sibTransId="{DD7D28BA-91F5-4E29-964D-C7C1CB046CCE}"/>
    <dgm:cxn modelId="{4DD6F0CF-C05F-434D-8BFC-E203367B0192}" type="presOf" srcId="{6BD4BA90-20B5-427E-AF79-F4F61A5081DE}" destId="{7A084966-DA2A-49B9-BBAC-E1B4806129DE}" srcOrd="0" destOrd="0" presId="urn:microsoft.com/office/officeart/2005/8/layout/chevron1"/>
    <dgm:cxn modelId="{596949E2-74B4-4588-96B4-C4C4E35551A5}" type="presOf" srcId="{82136BEB-97AD-4785-86FD-4FB5F2A41DC8}" destId="{E35FBFE9-3FBD-46F4-8131-6E910C76308A}" srcOrd="0" destOrd="0" presId="urn:microsoft.com/office/officeart/2005/8/layout/chevron1"/>
    <dgm:cxn modelId="{553857E6-CEC2-4A5A-8F24-588EFB5DF8B7}" type="presParOf" srcId="{D7F29034-B645-4E86-AD0C-B156352E2C38}" destId="{B2E576D9-0365-40E5-8D31-B54D340BB702}" srcOrd="0" destOrd="0" presId="urn:microsoft.com/office/officeart/2005/8/layout/chevron1"/>
    <dgm:cxn modelId="{87C903C8-8E0E-4E88-9182-372412BD876C}" type="presParOf" srcId="{B2E576D9-0365-40E5-8D31-B54D340BB702}" destId="{E35FBFE9-3FBD-46F4-8131-6E910C76308A}" srcOrd="0" destOrd="0" presId="urn:microsoft.com/office/officeart/2005/8/layout/chevron1"/>
    <dgm:cxn modelId="{C212D21E-3503-4214-9911-6C8900E8EF7E}" type="presParOf" srcId="{B2E576D9-0365-40E5-8D31-B54D340BB702}" destId="{5F27B051-1231-4743-B42E-72D57C2E0725}" srcOrd="1" destOrd="0" presId="urn:microsoft.com/office/officeart/2005/8/layout/chevron1"/>
    <dgm:cxn modelId="{1ACDBE73-7807-4844-9A68-46C9E903A91C}" type="presParOf" srcId="{D7F29034-B645-4E86-AD0C-B156352E2C38}" destId="{7E15A7A5-7619-499B-BA77-23F7A54A376A}" srcOrd="1" destOrd="0" presId="urn:microsoft.com/office/officeart/2005/8/layout/chevron1"/>
    <dgm:cxn modelId="{3E17CEB2-C074-45F7-9D19-C4032E207450}" type="presParOf" srcId="{D7F29034-B645-4E86-AD0C-B156352E2C38}" destId="{111F7640-2EF2-48C9-9F91-8811F025A7BE}" srcOrd="2" destOrd="0" presId="urn:microsoft.com/office/officeart/2005/8/layout/chevron1"/>
    <dgm:cxn modelId="{8E44C6D7-0D22-45FE-982A-C094C1F733F4}" type="presParOf" srcId="{111F7640-2EF2-48C9-9F91-8811F025A7BE}" destId="{14AA1D82-0B09-4CB5-9D86-FD2E4B888474}" srcOrd="0" destOrd="0" presId="urn:microsoft.com/office/officeart/2005/8/layout/chevron1"/>
    <dgm:cxn modelId="{6563C51E-7A0D-499F-A0BE-BF9E5443DEA3}" type="presParOf" srcId="{111F7640-2EF2-48C9-9F91-8811F025A7BE}" destId="{7A084966-DA2A-49B9-BBAC-E1B4806129DE}" srcOrd="1"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C8B0B-FF4F-4D83-B6B2-6AD54F3F6FF5}">
      <dsp:nvSpPr>
        <dsp:cNvPr id="0" name=""/>
        <dsp:cNvSpPr/>
      </dsp:nvSpPr>
      <dsp:spPr>
        <a:xfrm>
          <a:off x="0" y="71588"/>
          <a:ext cx="10272252" cy="6384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kern="1200" dirty="0">
              <a:latin typeface="Roboto Condensed" panose="02000000000000000000" pitchFamily="2" charset="0"/>
              <a:ea typeface="Roboto Condensed" panose="02000000000000000000" pitchFamily="2" charset="0"/>
              <a:cs typeface="Roboto Condensed" panose="02000000000000000000" pitchFamily="2" charset="0"/>
            </a:rPr>
            <a:t>Situé sur la côte ouest de l’Afrique. Extension géographique de 1 246 700 Km2.  Densité de population 27,4 habitants/km2.</a:t>
          </a:r>
          <a:endParaRPr lang="pt-AO" sz="1800" b="0"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31168" y="102756"/>
        <a:ext cx="10209916" cy="576136"/>
      </dsp:txXfrm>
    </dsp:sp>
    <dsp:sp modelId="{18372E3F-F27C-47EE-89FD-47B7647AEF10}">
      <dsp:nvSpPr>
        <dsp:cNvPr id="0" name=""/>
        <dsp:cNvSpPr/>
      </dsp:nvSpPr>
      <dsp:spPr>
        <a:xfrm>
          <a:off x="0" y="653065"/>
          <a:ext cx="10272252" cy="6384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kern="1200">
              <a:latin typeface="Roboto Condensed" panose="02000000000000000000" pitchFamily="2" charset="0"/>
              <a:ea typeface="Roboto Condensed" panose="02000000000000000000" pitchFamily="2" charset="0"/>
              <a:cs typeface="Roboto Condensed" panose="02000000000000000000" pitchFamily="2" charset="0"/>
            </a:rPr>
            <a:t>Frontières : Nord (R. D. C.  et R. C.) ; Este (R. Zambie) ; Sud (Namibie), Ouest (océan Atlantique).</a:t>
          </a:r>
          <a:endParaRPr lang="pt-AO" sz="1800" b="0"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31168" y="684233"/>
        <a:ext cx="10209916" cy="576136"/>
      </dsp:txXfrm>
    </dsp:sp>
    <dsp:sp modelId="{213BEC1B-B396-4402-8025-86B886FB9C43}">
      <dsp:nvSpPr>
        <dsp:cNvPr id="0" name=""/>
        <dsp:cNvSpPr/>
      </dsp:nvSpPr>
      <dsp:spPr>
        <a:xfrm>
          <a:off x="0" y="1305825"/>
          <a:ext cx="10272252" cy="6384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600" b="0" kern="1200" dirty="0">
              <a:latin typeface="Roboto Condensed" panose="02000000000000000000" pitchFamily="2" charset="0"/>
              <a:ea typeface="Roboto Condensed" panose="02000000000000000000" pitchFamily="2" charset="0"/>
              <a:cs typeface="Roboto Condensed" panose="02000000000000000000" pitchFamily="2" charset="0"/>
            </a:rPr>
            <a:t>35 millions d’habitants : 51,1 % de femmes et 48,9 % d’hommes, dont 49 % ont moins de 15 ans (INE).</a:t>
          </a:r>
          <a:endParaRPr lang="pt-AO" sz="1800" b="0"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31168" y="1336993"/>
        <a:ext cx="10209916" cy="576136"/>
      </dsp:txXfrm>
    </dsp:sp>
    <dsp:sp modelId="{8E0C0031-6941-437F-AEFD-F50485CA9D58}">
      <dsp:nvSpPr>
        <dsp:cNvPr id="0" name=""/>
        <dsp:cNvSpPr/>
      </dsp:nvSpPr>
      <dsp:spPr>
        <a:xfrm>
          <a:off x="0" y="1958585"/>
          <a:ext cx="10272252" cy="6384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kern="1200">
              <a:latin typeface="Roboto Condensed" panose="02000000000000000000" pitchFamily="2" charset="0"/>
              <a:ea typeface="Roboto Condensed" panose="02000000000000000000" pitchFamily="2" charset="0"/>
              <a:cs typeface="Roboto Condensed" panose="02000000000000000000" pitchFamily="2" charset="0"/>
            </a:rPr>
            <a:t>Taux d’alphabétisation – données de l’INE 2023 : hommes (82 %) et femmes (65 %)</a:t>
          </a:r>
          <a:endParaRPr lang="pt-AO" sz="1800" b="0"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31168" y="1989753"/>
        <a:ext cx="10209916" cy="576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FBFE9-3FBD-46F4-8131-6E910C76308A}">
      <dsp:nvSpPr>
        <dsp:cNvPr id="0" name=""/>
        <dsp:cNvSpPr/>
      </dsp:nvSpPr>
      <dsp:spPr>
        <a:xfrm>
          <a:off x="267246" y="0"/>
          <a:ext cx="3517168" cy="108000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pt-BR" sz="2000" b="1" kern="1200" dirty="0"/>
            <a:t>25%</a:t>
          </a:r>
          <a:endParaRPr lang="pt-AO" sz="2000" kern="1200" dirty="0"/>
        </a:p>
      </dsp:txBody>
      <dsp:txXfrm>
        <a:off x="807246" y="0"/>
        <a:ext cx="2437168" cy="1080000"/>
      </dsp:txXfrm>
    </dsp:sp>
    <dsp:sp modelId="{5F27B051-1231-4743-B42E-72D57C2E0725}">
      <dsp:nvSpPr>
        <dsp:cNvPr id="0" name=""/>
        <dsp:cNvSpPr/>
      </dsp:nvSpPr>
      <dsp:spPr>
        <a:xfrm>
          <a:off x="618105" y="1177359"/>
          <a:ext cx="2813734" cy="3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ctr" defTabSz="711200">
            <a:lnSpc>
              <a:spcPct val="90000"/>
            </a:lnSpc>
            <a:spcBef>
              <a:spcPct val="0"/>
            </a:spcBef>
            <a:spcAft>
              <a:spcPct val="15000"/>
            </a:spcAft>
            <a:buFontTx/>
            <a:buNone/>
          </a:pPr>
          <a:r>
            <a:rPr lang="pt-PT" sz="1600" b="1" kern="1200" dirty="0" err="1">
              <a:latin typeface="Roboto Condensed" panose="02000000000000000000" pitchFamily="2" charset="0"/>
              <a:ea typeface="Roboto Condensed" panose="02000000000000000000" pitchFamily="2" charset="0"/>
              <a:cs typeface="Roboto Condensed" panose="02000000000000000000" pitchFamily="2" charset="0"/>
            </a:rPr>
            <a:t>En</a:t>
          </a:r>
          <a:r>
            <a:rPr lang="pt-PT" sz="1600" b="1" kern="1200" dirty="0">
              <a:latin typeface="Roboto Condensed" panose="02000000000000000000" pitchFamily="2" charset="0"/>
              <a:ea typeface="Roboto Condensed" panose="02000000000000000000" pitchFamily="2" charset="0"/>
              <a:cs typeface="Roboto Condensed" panose="02000000000000000000" pitchFamily="2" charset="0"/>
            </a:rPr>
            <a:t> 2017</a:t>
          </a:r>
          <a:endParaRPr lang="pt-AO" sz="1600" b="1"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618105" y="1177359"/>
        <a:ext cx="2813734" cy="360000"/>
      </dsp:txXfrm>
    </dsp:sp>
    <dsp:sp modelId="{14AA1D82-0B09-4CB5-9D86-FD2E4B888474}">
      <dsp:nvSpPr>
        <dsp:cNvPr id="0" name=""/>
        <dsp:cNvSpPr/>
      </dsp:nvSpPr>
      <dsp:spPr>
        <a:xfrm>
          <a:off x="3302587" y="2470"/>
          <a:ext cx="3517168" cy="108000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pt-PT" sz="2000" b="1" kern="1200" dirty="0"/>
            <a:t>75%</a:t>
          </a:r>
          <a:endParaRPr lang="pt-AO" sz="2000" b="1" kern="1200" dirty="0"/>
        </a:p>
      </dsp:txBody>
      <dsp:txXfrm>
        <a:off x="3842587" y="2470"/>
        <a:ext cx="2437168" cy="1080000"/>
      </dsp:txXfrm>
    </dsp:sp>
    <dsp:sp modelId="{7A084966-DA2A-49B9-BBAC-E1B4806129DE}">
      <dsp:nvSpPr>
        <dsp:cNvPr id="0" name=""/>
        <dsp:cNvSpPr/>
      </dsp:nvSpPr>
      <dsp:spPr>
        <a:xfrm>
          <a:off x="3302587" y="1217470"/>
          <a:ext cx="2813734" cy="3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ctr" defTabSz="711200">
            <a:lnSpc>
              <a:spcPct val="90000"/>
            </a:lnSpc>
            <a:spcBef>
              <a:spcPct val="0"/>
            </a:spcBef>
            <a:spcAft>
              <a:spcPct val="15000"/>
            </a:spcAft>
            <a:buFontTx/>
            <a:buNone/>
          </a:pPr>
          <a:r>
            <a:rPr lang="pt-PT" sz="1600" b="1" kern="1200" dirty="0" err="1">
              <a:latin typeface="Roboto Condensed" panose="02000000000000000000" pitchFamily="2" charset="0"/>
              <a:ea typeface="Roboto Condensed" panose="02000000000000000000" pitchFamily="2" charset="0"/>
              <a:cs typeface="Roboto Condensed" panose="02000000000000000000" pitchFamily="2" charset="0"/>
            </a:rPr>
            <a:t>En</a:t>
          </a:r>
          <a:r>
            <a:rPr lang="pt-PT" sz="1600" b="1" kern="1200" dirty="0">
              <a:latin typeface="Roboto Condensed" panose="02000000000000000000" pitchFamily="2" charset="0"/>
              <a:ea typeface="Roboto Condensed" panose="02000000000000000000" pitchFamily="2" charset="0"/>
              <a:cs typeface="Roboto Condensed" panose="02000000000000000000" pitchFamily="2" charset="0"/>
            </a:rPr>
            <a:t> 2023</a:t>
          </a:r>
          <a:endParaRPr lang="pt-AO" sz="1600" b="1"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3302587" y="1217470"/>
        <a:ext cx="2813734" cy="36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1975-F537-6D4F-BE1E-6D3F4D25E4AA}"/>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latin typeface="Poppins" pitchFamily="2" charset="77"/>
            </a:endParaRPr>
          </a:p>
        </p:txBody>
      </p:sp>
      <p:sp>
        <p:nvSpPr>
          <p:cNvPr id="3" name="Date Placeholder 2">
            <a:extLst>
              <a:ext uri="{FF2B5EF4-FFF2-40B4-BE49-F238E27FC236}">
                <a16:creationId xmlns:a16="http://schemas.microsoft.com/office/drawing/2014/main" id="{DABEE9CF-1C64-4A45-A832-FEAE0B5FC028}"/>
              </a:ext>
            </a:extLst>
          </p:cNvPr>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C2C69CF0-9A8F-274F-A420-A2894E06776A}" type="datetimeFigureOut">
              <a:rPr lang="en-GB" smtClean="0">
                <a:latin typeface="Poppins" pitchFamily="2" charset="77"/>
              </a:rPr>
              <a:t>08/09/2024</a:t>
            </a:fld>
            <a:endParaRPr lang="en-GB">
              <a:latin typeface="Poppins" pitchFamily="2" charset="77"/>
            </a:endParaRPr>
          </a:p>
        </p:txBody>
      </p:sp>
      <p:sp>
        <p:nvSpPr>
          <p:cNvPr id="4" name="Footer Placeholder 3">
            <a:extLst>
              <a:ext uri="{FF2B5EF4-FFF2-40B4-BE49-F238E27FC236}">
                <a16:creationId xmlns:a16="http://schemas.microsoft.com/office/drawing/2014/main" id="{14A98E4F-8A53-DE45-B598-7BAE9CBF831A}"/>
              </a:ext>
            </a:extLst>
          </p:cNvPr>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latin typeface="Poppins" pitchFamily="2" charset="77"/>
            </a:endParaRPr>
          </a:p>
        </p:txBody>
      </p:sp>
      <p:sp>
        <p:nvSpPr>
          <p:cNvPr id="5" name="Slide Number Placeholder 4">
            <a:extLst>
              <a:ext uri="{FF2B5EF4-FFF2-40B4-BE49-F238E27FC236}">
                <a16:creationId xmlns:a16="http://schemas.microsoft.com/office/drawing/2014/main" id="{37050360-A87C-3047-A173-93C77603D869}"/>
              </a:ext>
            </a:extLst>
          </p:cNvPr>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CC0C9F89-EB98-A14C-8855-3AFC837FA108}" type="slidenum">
              <a:rPr lang="en-GB" smtClean="0">
                <a:latin typeface="Poppins" pitchFamily="2" charset="77"/>
              </a:rPr>
              <a:t>‹#›</a:t>
            </a:fld>
            <a:endParaRPr lang="en-GB">
              <a:latin typeface="Poppins" pitchFamily="2" charset="77"/>
            </a:endParaRPr>
          </a:p>
        </p:txBody>
      </p:sp>
    </p:spTree>
    <p:extLst>
      <p:ext uri="{BB962C8B-B14F-4D97-AF65-F5344CB8AC3E}">
        <p14:creationId xmlns:p14="http://schemas.microsoft.com/office/powerpoint/2010/main" val="1626132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b="0" i="0">
                <a:latin typeface="Poppins" pitchFamily="2" charset="77"/>
              </a:defRPr>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b="0" i="0">
                <a:latin typeface="Poppins" pitchFamily="2" charset="77"/>
              </a:defRPr>
            </a:lvl1pPr>
          </a:lstStyle>
          <a:p>
            <a:fld id="{1BDF4259-8881-0B4B-B5B2-2CAD66ECCB7D}" type="datetimeFigureOut">
              <a:rPr lang="en-GB" smtClean="0"/>
              <a:pPr/>
              <a:t>08/09/2024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b="0" i="0">
                <a:latin typeface="Poppins" pitchFamily="2" charset="77"/>
              </a:defRPr>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b="0" i="0">
                <a:latin typeface="Poppins" pitchFamily="2" charset="77"/>
              </a:defRPr>
            </a:lvl1pPr>
          </a:lstStyle>
          <a:p>
            <a:fld id="{4507A8B9-93E1-2A43-9724-1E12D8E51A3F}" type="slidenum">
              <a:rPr lang="en-GB" smtClean="0"/>
              <a:pPr/>
              <a:t>‹#›</a:t>
            </a:fld>
            <a:endParaRPr lang="en-GB"/>
          </a:p>
        </p:txBody>
      </p:sp>
    </p:spTree>
    <p:extLst>
      <p:ext uri="{BB962C8B-B14F-4D97-AF65-F5344CB8AC3E}">
        <p14:creationId xmlns:p14="http://schemas.microsoft.com/office/powerpoint/2010/main" val="1453421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07A8B9-93E1-2A43-9724-1E12D8E51A3F}" type="slidenum">
              <a:rPr lang="en-GB" smtClean="0"/>
              <a:pPr/>
              <a:t>3</a:t>
            </a:fld>
            <a:endParaRPr lang="en-GB"/>
          </a:p>
        </p:txBody>
      </p:sp>
    </p:spTree>
    <p:extLst>
      <p:ext uri="{BB962C8B-B14F-4D97-AF65-F5344CB8AC3E}">
        <p14:creationId xmlns:p14="http://schemas.microsoft.com/office/powerpoint/2010/main" val="46648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07A8B9-93E1-2A43-9724-1E12D8E51A3F}" type="slidenum">
              <a:rPr lang="en-GB" smtClean="0"/>
              <a:pPr/>
              <a:t>5</a:t>
            </a:fld>
            <a:endParaRPr lang="en-GB"/>
          </a:p>
        </p:txBody>
      </p:sp>
    </p:spTree>
    <p:extLst>
      <p:ext uri="{BB962C8B-B14F-4D97-AF65-F5344CB8AC3E}">
        <p14:creationId xmlns:p14="http://schemas.microsoft.com/office/powerpoint/2010/main" val="1070939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1D374-7CC4-E981-034B-027A0902AD25}"/>
              </a:ext>
            </a:extLst>
          </p:cNvPr>
          <p:cNvSpPr/>
          <p:nvPr userDrawn="1"/>
        </p:nvSpPr>
        <p:spPr>
          <a:xfrm>
            <a:off x="-50066" y="-19739"/>
            <a:ext cx="2528797" cy="6897478"/>
          </a:xfrm>
          <a:prstGeom prst="rect">
            <a:avLst/>
          </a:prstGeom>
          <a:gradFill flip="none" rotWithShape="1">
            <a:gsLst>
              <a:gs pos="87000">
                <a:schemeClr val="bg1">
                  <a:lumMod val="97000"/>
                  <a:lumOff val="3000"/>
                </a:schemeClr>
              </a:gs>
              <a:gs pos="100000">
                <a:srgbClr val="336C9C"/>
              </a:gs>
              <a:gs pos="99000">
                <a:srgbClr val="2B527F"/>
              </a:gs>
              <a:gs pos="0">
                <a:srgbClr val="3A85B9"/>
              </a:gs>
              <a:gs pos="61000">
                <a:srgbClr val="2B527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Medium" panose="02000000000000000000" pitchFamily="2" charset="0"/>
              <a:ea typeface="Roboto Medium" panose="02000000000000000000" pitchFamily="2" charset="0"/>
            </a:endParaRPr>
          </a:p>
        </p:txBody>
      </p:sp>
      <p:sp>
        <p:nvSpPr>
          <p:cNvPr id="5" name="Footer Placeholder 4">
            <a:extLst>
              <a:ext uri="{FF2B5EF4-FFF2-40B4-BE49-F238E27FC236}">
                <a16:creationId xmlns:a16="http://schemas.microsoft.com/office/drawing/2014/main" id="{BE51002A-CC3E-18E0-7DF5-D760A39BFE6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Slide Number Placeholder 5">
            <a:extLst>
              <a:ext uri="{FF2B5EF4-FFF2-40B4-BE49-F238E27FC236}">
                <a16:creationId xmlns:a16="http://schemas.microsoft.com/office/drawing/2014/main" id="{41BCD142-D704-4EEE-2B49-344750965E6E}"/>
              </a:ext>
            </a:extLst>
          </p:cNvPr>
          <p:cNvSpPr>
            <a:spLocks noGrp="1"/>
          </p:cNvSpPr>
          <p:nvPr>
            <p:ph type="sldNum" sz="quarter" idx="12"/>
          </p:nvPr>
        </p:nvSpPr>
        <p:spPr/>
        <p:txBody>
          <a:bodyPr/>
          <a:lstStyle/>
          <a:p>
            <a:fld id="{868A4626-453D-4943-B479-D8E5B3B92767}" type="slidenum">
              <a:rPr lang="en-GB" smtClean="0"/>
              <a:t>‹#›</a:t>
            </a:fld>
            <a:endParaRPr lang="en-GB"/>
          </a:p>
        </p:txBody>
      </p:sp>
      <p:sp>
        <p:nvSpPr>
          <p:cNvPr id="2" name="Title 1">
            <a:extLst>
              <a:ext uri="{FF2B5EF4-FFF2-40B4-BE49-F238E27FC236}">
                <a16:creationId xmlns:a16="http://schemas.microsoft.com/office/drawing/2014/main" id="{382FD01F-F0DF-FB5B-1241-B7D7617EE205}"/>
              </a:ext>
            </a:extLst>
          </p:cNvPr>
          <p:cNvSpPr>
            <a:spLocks noGrp="1"/>
          </p:cNvSpPr>
          <p:nvPr>
            <p:ph type="ctrTitle" hasCustomPrompt="1"/>
          </p:nvPr>
        </p:nvSpPr>
        <p:spPr>
          <a:xfrm>
            <a:off x="2478731" y="805326"/>
            <a:ext cx="8760438" cy="2269939"/>
          </a:xfrm>
        </p:spPr>
        <p:txBody>
          <a:bodyPr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3400" b="1" i="0">
                <a:solidFill>
                  <a:schemeClr val="accent1">
                    <a:lumMod val="75000"/>
                  </a:schemeClr>
                </a:solidFill>
                <a:latin typeface="Roboto Condensed" panose="02000000000000000000" pitchFamily="2" charset="0"/>
                <a:ea typeface="Roboto Condensed" panose="02000000000000000000" pitchFamily="2" charset="0"/>
              </a:defRPr>
            </a:lvl1pPr>
          </a:lstStyle>
          <a:p>
            <a:r>
              <a:rPr lang="en-US" dirty="0"/>
              <a:t>REUNION DES DIRECTEURS DU PROGRAMME ELARGI DE VACCINATION DE L’AFRIQUE CENTRALE, KINSHASA, 2024</a:t>
            </a:r>
          </a:p>
        </p:txBody>
      </p:sp>
      <p:sp>
        <p:nvSpPr>
          <p:cNvPr id="3" name="Subtitle 2">
            <a:extLst>
              <a:ext uri="{FF2B5EF4-FFF2-40B4-BE49-F238E27FC236}">
                <a16:creationId xmlns:a16="http://schemas.microsoft.com/office/drawing/2014/main" id="{2EF6F0EE-03DC-DE1D-9519-7C3BBC2E3AFF}"/>
              </a:ext>
            </a:extLst>
          </p:cNvPr>
          <p:cNvSpPr>
            <a:spLocks noGrp="1"/>
          </p:cNvSpPr>
          <p:nvPr>
            <p:ph type="subTitle" idx="1" hasCustomPrompt="1"/>
          </p:nvPr>
        </p:nvSpPr>
        <p:spPr>
          <a:xfrm>
            <a:off x="2478731" y="3292840"/>
            <a:ext cx="9144000" cy="2546805"/>
          </a:xfrm>
        </p:spPr>
        <p:txBody>
          <a:bodyPr/>
          <a:lstStyle>
            <a:lvl1pPr marL="0" indent="0" algn="l">
              <a:buNone/>
              <a:defRPr sz="2400">
                <a:solidFill>
                  <a:srgbClr val="2D5497"/>
                </a:solidFill>
                <a:latin typeface="Roboto Medium" panose="02000000000000000000" pitchFamily="2" charset="0"/>
                <a:ea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Session:</a:t>
            </a:r>
          </a:p>
          <a:p>
            <a:r>
              <a:rPr lang="fr-FR" dirty="0"/>
              <a:t>Pays: </a:t>
            </a:r>
          </a:p>
          <a:p>
            <a:r>
              <a:rPr lang="fr-FR" dirty="0"/>
              <a:t>Présentateur : </a:t>
            </a:r>
          </a:p>
          <a:p>
            <a:r>
              <a:rPr lang="fr-FR" dirty="0"/>
              <a:t>Date: </a:t>
            </a:r>
          </a:p>
        </p:txBody>
      </p:sp>
      <p:pic>
        <p:nvPicPr>
          <p:cNvPr id="11" name="Picture 10" descr="A logo with text on it&#10;&#10;Description automatically generated">
            <a:extLst>
              <a:ext uri="{FF2B5EF4-FFF2-40B4-BE49-F238E27FC236}">
                <a16:creationId xmlns:a16="http://schemas.microsoft.com/office/drawing/2014/main" id="{F4739959-D8C1-6B00-FB07-1F51AC606C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4496" y="5389675"/>
            <a:ext cx="2328862" cy="963571"/>
          </a:xfrm>
          <a:prstGeom prst="rect">
            <a:avLst/>
          </a:prstGeom>
        </p:spPr>
      </p:pic>
      <p:sp>
        <p:nvSpPr>
          <p:cNvPr id="8" name="Text Placeholder 2">
            <a:extLst>
              <a:ext uri="{FF2B5EF4-FFF2-40B4-BE49-F238E27FC236}">
                <a16:creationId xmlns:a16="http://schemas.microsoft.com/office/drawing/2014/main" id="{0035FABF-6939-C622-48BC-C78451152766}"/>
              </a:ext>
            </a:extLst>
          </p:cNvPr>
          <p:cNvSpPr>
            <a:spLocks noGrp="1"/>
          </p:cNvSpPr>
          <p:nvPr>
            <p:ph type="body" idx="13" hasCustomPrompt="1"/>
          </p:nvPr>
        </p:nvSpPr>
        <p:spPr>
          <a:xfrm>
            <a:off x="2478731" y="6052674"/>
            <a:ext cx="9144000" cy="515153"/>
          </a:xfrm>
        </p:spPr>
        <p:txBody>
          <a:bodyPr>
            <a:normAutofit/>
          </a:bodyPr>
          <a:lstStyle>
            <a:lvl1pPr marL="0" indent="0">
              <a:buNone/>
              <a:defRPr sz="1300" b="1" i="1">
                <a:solidFill>
                  <a:srgbClr val="C00000"/>
                </a:solidFill>
                <a:latin typeface="Aptos" panose="020B0004020202020204" pitchFamily="34" charset="0"/>
                <a:ea typeface="Roboto Condensed" panose="02000000000000000000" pitchFamily="2" charset="0"/>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Envoyer</a:t>
            </a:r>
            <a:r>
              <a:rPr lang="en-GB" dirty="0"/>
              <a:t> la </a:t>
            </a:r>
            <a:r>
              <a:rPr lang="en-GB" dirty="0" err="1"/>
              <a:t>présentation</a:t>
            </a:r>
            <a:r>
              <a:rPr lang="en-GB" dirty="0"/>
              <a:t> </a:t>
            </a:r>
            <a:r>
              <a:rPr lang="en-GB" dirty="0" err="1"/>
              <a:t>avant</a:t>
            </a:r>
            <a:r>
              <a:rPr lang="en-GB" dirty="0"/>
              <a:t> le 30 </a:t>
            </a:r>
            <a:r>
              <a:rPr lang="en-GB" dirty="0" err="1"/>
              <a:t>août</a:t>
            </a:r>
            <a:r>
              <a:rPr lang="en-GB" dirty="0"/>
              <a:t> 2024 à mail du </a:t>
            </a:r>
            <a:r>
              <a:rPr lang="en-GB" dirty="0" err="1"/>
              <a:t>secrétariat@who.int</a:t>
            </a:r>
            <a:r>
              <a:rPr lang="en-GB" dirty="0"/>
              <a:t> </a:t>
            </a:r>
          </a:p>
        </p:txBody>
      </p:sp>
      <p:pic>
        <p:nvPicPr>
          <p:cNvPr id="12" name="Picture 11">
            <a:extLst>
              <a:ext uri="{FF2B5EF4-FFF2-40B4-BE49-F238E27FC236}">
                <a16:creationId xmlns:a16="http://schemas.microsoft.com/office/drawing/2014/main" id="{B7C0B0AF-43DA-6A32-37FF-D76DE1D97B6F}"/>
              </a:ext>
            </a:extLst>
          </p:cNvPr>
          <p:cNvPicPr>
            <a:picLocks noChangeAspect="1"/>
          </p:cNvPicPr>
          <p:nvPr userDrawn="1"/>
        </p:nvPicPr>
        <p:blipFill>
          <a:blip r:embed="rId3">
            <a:alphaModFix amt="20000"/>
          </a:blip>
          <a:stretch>
            <a:fillRect/>
          </a:stretch>
        </p:blipFill>
        <p:spPr>
          <a:xfrm>
            <a:off x="2478731" y="0"/>
            <a:ext cx="12575739" cy="6877739"/>
          </a:xfrm>
          <a:prstGeom prst="rect">
            <a:avLst/>
          </a:prstGeom>
          <a:effectLst>
            <a:outerShdw dist="50800" dir="300000" sx="1000" sy="1000" algn="ctr" rotWithShape="0">
              <a:schemeClr val="tx1"/>
            </a:outerShdw>
            <a:reflection endPos="0" dist="50800" dir="5400000" sy="-100000" algn="bl" rotWithShape="0"/>
          </a:effectLst>
        </p:spPr>
      </p:pic>
      <p:pic>
        <p:nvPicPr>
          <p:cNvPr id="4" name="Picture 3" descr="A black and white map&#10;&#10;Description automatically generated">
            <a:extLst>
              <a:ext uri="{FF2B5EF4-FFF2-40B4-BE49-F238E27FC236}">
                <a16:creationId xmlns:a16="http://schemas.microsoft.com/office/drawing/2014/main" id="{A0C5799D-4916-AA3C-C0A0-11B3570358E7}"/>
              </a:ext>
            </a:extLst>
          </p:cNvPr>
          <p:cNvPicPr>
            <a:picLocks noChangeAspect="1"/>
          </p:cNvPicPr>
          <p:nvPr userDrawn="1"/>
        </p:nvPicPr>
        <p:blipFill rotWithShape="1">
          <a:blip r:embed="rId4"/>
          <a:srcRect l="19036" r="13438"/>
          <a:stretch/>
        </p:blipFill>
        <p:spPr>
          <a:xfrm>
            <a:off x="41103" y="124906"/>
            <a:ext cx="1823455" cy="2950359"/>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7035525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lgn="ctr">
              <a:defRPr sz="60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1">
                <a:solidFill>
                  <a:schemeClr val="tx1">
                    <a:tint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Poppins" pitchFamily="2" charset="77"/>
              </a:defRPr>
            </a:lvl1pPr>
          </a:lstStyle>
          <a:p>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Poppins"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353894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106213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68337"/>
            <a:ext cx="10515600" cy="1022351"/>
          </a:xfrm>
        </p:spPr>
        <p:txBody>
          <a:bodyPr>
            <a:normAutofit/>
          </a:bodyPr>
          <a:lstStyle>
            <a:lvl1pPr>
              <a:defRPr sz="3600" b="1" i="0">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6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2634695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30017"/>
            <a:ext cx="10515600" cy="1325563"/>
          </a:xfrm>
        </p:spPr>
        <p:txBody>
          <a:bodyPr>
            <a:normAutofit/>
          </a:bodyPr>
          <a:lstStyle>
            <a:lvl1pPr>
              <a:defRPr sz="36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259277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6611" y="727023"/>
            <a:ext cx="3932237" cy="1600200"/>
          </a:xfrm>
          <a:solidFill>
            <a:schemeClr val="accent1">
              <a:lumMod val="20000"/>
              <a:lumOff val="80000"/>
            </a:schemeClr>
          </a:solidFill>
        </p:spPr>
        <p:txBody>
          <a:bodyPr anchor="t">
            <a:normAutofit/>
          </a:bodyPr>
          <a:lstStyle>
            <a:lvl1pPr>
              <a:defRPr sz="32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2600" b="0" i="0">
                <a:latin typeface="Roboto Condensed" panose="02000000000000000000" pitchFamily="2" charset="0"/>
                <a:ea typeface="Roboto Condensed" panose="02000000000000000000" pitchFamily="2" charset="0"/>
                <a:cs typeface="Calibri" panose="020F0502020204030204" pitchFamily="34" charset="0"/>
              </a:defRPr>
            </a:lvl1pPr>
            <a:lvl2pPr>
              <a:defRPr sz="2400" b="0" i="0">
                <a:latin typeface="Roboto Condensed" panose="02000000000000000000" pitchFamily="2" charset="0"/>
                <a:ea typeface="Roboto Condensed" panose="02000000000000000000" pitchFamily="2" charset="0"/>
                <a:cs typeface="Calibri" panose="020F0502020204030204" pitchFamily="34" charset="0"/>
              </a:defRPr>
            </a:lvl2pPr>
            <a:lvl3pPr>
              <a:defRPr sz="2300" b="0" i="0">
                <a:latin typeface="Roboto Condensed" panose="02000000000000000000" pitchFamily="2" charset="0"/>
                <a:ea typeface="Roboto Condensed" panose="02000000000000000000" pitchFamily="2" charset="0"/>
                <a:cs typeface="Calibri" panose="020F0502020204030204" pitchFamily="34" charset="0"/>
              </a:defRPr>
            </a:lvl3pPr>
            <a:lvl4pPr>
              <a:defRPr sz="2200" b="0" i="0">
                <a:latin typeface="Roboto Condensed" panose="02000000000000000000" pitchFamily="2" charset="0"/>
                <a:ea typeface="Roboto Condensed" panose="02000000000000000000" pitchFamily="2" charset="0"/>
                <a:cs typeface="Calibri" panose="020F0502020204030204" pitchFamily="34" charset="0"/>
              </a:defRPr>
            </a:lvl4pPr>
            <a:lvl5pPr>
              <a:defRPr sz="2100" b="0" i="0">
                <a:latin typeface="Roboto Condensed" panose="02000000000000000000" pitchFamily="2" charset="0"/>
                <a:ea typeface="Roboto Condensed" panose="02000000000000000000" pitchFamily="2" charset="0"/>
                <a:cs typeface="Calibri" panose="020F0502020204030204" pitchFamily="34" charset="0"/>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836612" y="2327223"/>
            <a:ext cx="3932237" cy="3811588"/>
          </a:xfrm>
          <a:solidFill>
            <a:schemeClr val="accent1">
              <a:lumMod val="20000"/>
              <a:lumOff val="80000"/>
            </a:schemeClr>
          </a:solidFill>
        </p:spPr>
        <p:txBody>
          <a:bodyPr>
            <a:normAutofit/>
          </a:bodyPr>
          <a:lstStyle>
            <a:lvl1pPr marL="0" indent="0">
              <a:buNone/>
              <a:defRPr sz="22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1198035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6611" y="695146"/>
            <a:ext cx="3932237" cy="1600200"/>
          </a:xfrm>
          <a:solidFill>
            <a:schemeClr val="accent1">
              <a:lumMod val="20000"/>
              <a:lumOff val="80000"/>
            </a:schemeClr>
          </a:solidFill>
        </p:spPr>
        <p:txBody>
          <a:bodyPr anchor="t">
            <a:normAutofit/>
          </a:bodyPr>
          <a:lstStyle>
            <a:lvl1pPr>
              <a:defRPr lang="en-GB" sz="3200" b="1" i="0" kern="1200" dirty="0" smtClean="0">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26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6612" y="2351266"/>
            <a:ext cx="3932237" cy="3811588"/>
          </a:xfrm>
          <a:solidFill>
            <a:schemeClr val="accent1">
              <a:lumMod val="20000"/>
              <a:lumOff val="80000"/>
            </a:schemeClr>
          </a:solidFill>
        </p:spPr>
        <p:txBody>
          <a:bodyPr>
            <a:normAutofit/>
          </a:bodyPr>
          <a:lstStyle>
            <a:lvl1pPr marL="0" indent="0">
              <a:buNone/>
              <a:defRPr sz="18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Poppins" pitchFamily="2" charset="77"/>
              </a:defRPr>
            </a:lvl1pPr>
          </a:lstStyle>
          <a:p>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Poppins" pitchFamily="2" charset="77"/>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2246514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159280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23081"/>
            <a:ext cx="2628900" cy="5811838"/>
          </a:xfrm>
        </p:spPr>
        <p:txBody>
          <a:bodyPr vert="eaVert"/>
          <a:lstStyle>
            <a:lvl1pPr>
              <a:defRPr b="1" i="0">
                <a:latin typeface="Roboto Condensed" panose="02000000000000000000" pitchFamily="2" charset="0"/>
                <a:ea typeface="Roboto Condensed" panose="02000000000000000000" pitchFamily="2" charset="0"/>
                <a:cs typeface="Poppins" pitchFamily="2" charset="77"/>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838200" y="523081"/>
            <a:ext cx="7734300" cy="5653882"/>
          </a:xfrm>
        </p:spPr>
        <p:txBody>
          <a:bodyPr vert="eaVert"/>
          <a:lstStyle>
            <a:lvl1pPr>
              <a:defRPr b="0" i="0">
                <a:latin typeface="Roboto Condensed" panose="02000000000000000000" pitchFamily="2" charset="0"/>
                <a:ea typeface="Roboto Condensed" panose="02000000000000000000" pitchFamily="2" charset="0"/>
                <a:cs typeface="Poppins" pitchFamily="2" charset="77"/>
              </a:defRPr>
            </a:lvl1pPr>
            <a:lvl2pPr>
              <a:defRPr b="0" i="0">
                <a:latin typeface="Roboto Condensed" panose="02000000000000000000" pitchFamily="2" charset="0"/>
                <a:ea typeface="Roboto Condensed" panose="02000000000000000000" pitchFamily="2" charset="0"/>
                <a:cs typeface="Poppins" pitchFamily="2" charset="77"/>
              </a:defRPr>
            </a:lvl2pPr>
            <a:lvl3pPr>
              <a:defRPr b="0" i="0">
                <a:latin typeface="Roboto Condensed" panose="02000000000000000000" pitchFamily="2" charset="0"/>
                <a:ea typeface="Roboto Condensed" panose="02000000000000000000" pitchFamily="2" charset="0"/>
                <a:cs typeface="Poppins" pitchFamily="2" charset="77"/>
              </a:defRPr>
            </a:lvl3pPr>
            <a:lvl4pPr>
              <a:defRPr b="0" i="0">
                <a:latin typeface="Roboto Condensed" panose="02000000000000000000" pitchFamily="2" charset="0"/>
                <a:ea typeface="Roboto Condensed" panose="02000000000000000000" pitchFamily="2" charset="0"/>
                <a:cs typeface="Poppins" pitchFamily="2" charset="77"/>
              </a:defRPr>
            </a:lvl4pPr>
            <a:lvl5pPr>
              <a:defRPr b="0" i="0">
                <a:latin typeface="Roboto Condensed" panose="02000000000000000000" pitchFamily="2" charset="0"/>
                <a:ea typeface="Roboto Condensed" panose="02000000000000000000" pitchFamily="2" charset="0"/>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402547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po 1: 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3252"/>
            <a:ext cx="10515600" cy="1124630"/>
          </a:xfrm>
        </p:spPr>
        <p:txBody>
          <a:bodyPr>
            <a:normAutofit/>
          </a:bodyPr>
          <a:lstStyle>
            <a:lvl1pPr>
              <a:defRPr sz="3600" b="1" i="0">
                <a:solidFill>
                  <a:srgbClr val="4472C4"/>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TITRE DIAPO 1 :</a:t>
            </a:r>
            <a:endParaRPr lang="en-US" dirty="0"/>
          </a:p>
        </p:txBody>
      </p:sp>
      <p:sp>
        <p:nvSpPr>
          <p:cNvPr id="3" name="Content Placeholder 2"/>
          <p:cNvSpPr>
            <a:spLocks noGrp="1"/>
          </p:cNvSpPr>
          <p:nvPr>
            <p:ph idx="1" hasCustomPrompt="1"/>
          </p:nvPr>
        </p:nvSpPr>
        <p:spPr>
          <a:xfrm>
            <a:off x="838200" y="1484243"/>
            <a:ext cx="10515600" cy="4750776"/>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marL="1828800" indent="0">
              <a:buNone/>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US" dirty="0" err="1"/>
              <a:t>Pourquoi</a:t>
            </a:r>
            <a:r>
              <a:rPr lang="en-US" dirty="0"/>
              <a:t> la </a:t>
            </a:r>
            <a:r>
              <a:rPr lang="en-US" dirty="0" err="1"/>
              <a:t>thématique</a:t>
            </a:r>
            <a:r>
              <a:rPr lang="en-US" dirty="0"/>
              <a:t> du panel (</a:t>
            </a:r>
            <a:r>
              <a:rPr lang="en-US" dirty="0" err="1"/>
              <a:t>exemple</a:t>
            </a:r>
            <a:r>
              <a:rPr lang="en-US" dirty="0"/>
              <a:t> : </a:t>
            </a:r>
            <a:r>
              <a:rPr lang="en-US" dirty="0" err="1"/>
              <a:t>pourquoi</a:t>
            </a:r>
            <a:r>
              <a:rPr lang="en-US" dirty="0"/>
              <a:t> </a:t>
            </a:r>
            <a:r>
              <a:rPr lang="en-US" dirty="0" err="1"/>
              <a:t>mettre</a:t>
            </a:r>
            <a:r>
              <a:rPr lang="en-US" dirty="0"/>
              <a:t> </a:t>
            </a:r>
            <a:r>
              <a:rPr lang="en-US" dirty="0" err="1"/>
              <a:t>en</a:t>
            </a:r>
            <a:r>
              <a:rPr lang="en-US" dirty="0"/>
              <a:t> place des </a:t>
            </a:r>
            <a:r>
              <a:rPr lang="en-US" dirty="0" err="1"/>
              <a:t>organes</a:t>
            </a:r>
            <a:r>
              <a:rPr lang="en-US" dirty="0"/>
              <a:t> de coordination de </a:t>
            </a:r>
            <a:r>
              <a:rPr lang="en-US" dirty="0" err="1"/>
              <a:t>l’introduction</a:t>
            </a:r>
            <a:r>
              <a:rPr lang="en-US" dirty="0"/>
              <a:t> du </a:t>
            </a:r>
            <a:r>
              <a:rPr lang="en-US" dirty="0" err="1"/>
              <a:t>vaccin</a:t>
            </a:r>
            <a:r>
              <a:rPr lang="en-US" dirty="0"/>
              <a:t> au </a:t>
            </a:r>
            <a:r>
              <a:rPr lang="en-US" dirty="0" err="1"/>
              <a:t>niveau</a:t>
            </a:r>
            <a:r>
              <a:rPr lang="en-US" dirty="0"/>
              <a:t> national et sous-national ?) </a:t>
            </a:r>
            <a:r>
              <a:rPr lang="en-GB" dirty="0"/>
              <a:t> </a:t>
            </a:r>
          </a:p>
          <a:p>
            <a:pPr lvl="2"/>
            <a:r>
              <a:rPr lang="en-GB" dirty="0"/>
              <a:t>Third level</a:t>
            </a:r>
          </a:p>
          <a:p>
            <a:pPr lvl="3"/>
            <a:r>
              <a:rPr lang="en-GB" dirty="0"/>
              <a:t>Fourth level</a:t>
            </a:r>
          </a:p>
          <a:p>
            <a:pPr lvl="4"/>
            <a:r>
              <a:rPr lang="en-GB" dirty="0"/>
              <a:t>Fifth level</a:t>
            </a:r>
            <a:br>
              <a:rPr lang="en-US" dirty="0"/>
            </a:b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398870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apo 2: 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68"/>
            <a:ext cx="10515600" cy="1121062"/>
          </a:xfrm>
        </p:spPr>
        <p:txBody>
          <a:bodyPr>
            <a:normAutofit/>
          </a:bodyPr>
          <a:lstStyle>
            <a:lvl1pPr algn="l" defTabSz="914400" rtl="0" eaLnBrk="1" latinLnBrk="0" hangingPunct="1">
              <a:lnSpc>
                <a:spcPct val="90000"/>
              </a:lnSpc>
              <a:spcBef>
                <a:spcPct val="0"/>
              </a:spcBef>
              <a:buNone/>
              <a:defRPr lang="en-US" sz="3600" b="1" i="0" kern="1200" dirty="0">
                <a:solidFill>
                  <a:srgbClr val="4472C4"/>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TITRE DIAPO 2 :</a:t>
            </a:r>
            <a:endParaRPr lang="en-US" dirty="0"/>
          </a:p>
        </p:txBody>
      </p:sp>
      <p:sp>
        <p:nvSpPr>
          <p:cNvPr id="3" name="Content Placeholder 2"/>
          <p:cNvSpPr>
            <a:spLocks noGrp="1"/>
          </p:cNvSpPr>
          <p:nvPr>
            <p:ph idx="1" hasCustomPrompt="1"/>
          </p:nvPr>
        </p:nvSpPr>
        <p:spPr>
          <a:xfrm>
            <a:off x="838200" y="1457739"/>
            <a:ext cx="10515600" cy="4748252"/>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marL="1828800" indent="0">
              <a:buNone/>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US" dirty="0" err="1"/>
              <a:t>Qu’est</a:t>
            </a:r>
            <a:r>
              <a:rPr lang="en-US" dirty="0"/>
              <a:t> </a:t>
            </a:r>
            <a:r>
              <a:rPr lang="en-US" dirty="0" err="1"/>
              <a:t>ce</a:t>
            </a:r>
            <a:r>
              <a:rPr lang="en-US" dirty="0"/>
              <a:t> que le pays a fait dans la </a:t>
            </a:r>
            <a:r>
              <a:rPr lang="en-US" dirty="0" err="1"/>
              <a:t>thématique</a:t>
            </a:r>
            <a:r>
              <a:rPr lang="en-US" dirty="0"/>
              <a:t> ?</a:t>
            </a:r>
            <a:endParaRPr lang="en-GB" dirty="0"/>
          </a:p>
          <a:p>
            <a:pPr lvl="2"/>
            <a:r>
              <a:rPr lang="en-GB" dirty="0"/>
              <a:t>Third level</a:t>
            </a:r>
          </a:p>
          <a:p>
            <a:pPr lvl="3"/>
            <a:r>
              <a:rPr lang="en-GB" dirty="0"/>
              <a:t>Fourth level</a:t>
            </a:r>
          </a:p>
          <a:p>
            <a:pPr lvl="4"/>
            <a:r>
              <a:rPr lang="en-GB" dirty="0"/>
              <a:t>Fifth level</a:t>
            </a:r>
            <a:br>
              <a:rPr lang="en-US" dirty="0"/>
            </a:b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158423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iapo 3: 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0"/>
            <a:ext cx="10515600" cy="1121062"/>
          </a:xfrm>
        </p:spPr>
        <p:txBody>
          <a:bodyPr>
            <a:normAutofit/>
          </a:bodyPr>
          <a:lstStyle>
            <a:lvl1pPr algn="l" defTabSz="914400" rtl="0" eaLnBrk="1" latinLnBrk="0" hangingPunct="1">
              <a:lnSpc>
                <a:spcPct val="90000"/>
              </a:lnSpc>
              <a:spcBef>
                <a:spcPct val="0"/>
              </a:spcBef>
              <a:buNone/>
              <a:defRPr lang="en-GB" sz="3600" b="1" i="0" kern="1200" dirty="0">
                <a:solidFill>
                  <a:srgbClr val="4472C4"/>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TITRE DIAPO 3 :</a:t>
            </a:r>
            <a:endParaRPr lang="en-US" dirty="0"/>
          </a:p>
        </p:txBody>
      </p:sp>
      <p:sp>
        <p:nvSpPr>
          <p:cNvPr id="3" name="Content Placeholder 2"/>
          <p:cNvSpPr>
            <a:spLocks noGrp="1"/>
          </p:cNvSpPr>
          <p:nvPr>
            <p:ph idx="1" hasCustomPrompt="1"/>
          </p:nvPr>
        </p:nvSpPr>
        <p:spPr>
          <a:xfrm>
            <a:off x="838200" y="1444487"/>
            <a:ext cx="10515600" cy="4761504"/>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US" dirty="0" err="1"/>
              <a:t>Qu’est</a:t>
            </a:r>
            <a:r>
              <a:rPr lang="en-US" dirty="0"/>
              <a:t> </a:t>
            </a:r>
            <a:r>
              <a:rPr lang="en-US" dirty="0" err="1"/>
              <a:t>ce</a:t>
            </a:r>
            <a:r>
              <a:rPr lang="en-US" dirty="0"/>
              <a:t> qui a bien </a:t>
            </a:r>
            <a:r>
              <a:rPr lang="en-US" dirty="0" err="1"/>
              <a:t>marché</a:t>
            </a:r>
            <a:r>
              <a:rPr lang="en-US" dirty="0"/>
              <a:t> et </a:t>
            </a:r>
            <a:r>
              <a:rPr lang="en-US" dirty="0" err="1"/>
              <a:t>qu’est</a:t>
            </a:r>
            <a:r>
              <a:rPr lang="en-US" dirty="0"/>
              <a:t> </a:t>
            </a:r>
            <a:r>
              <a:rPr lang="en-US" dirty="0" err="1"/>
              <a:t>ce</a:t>
            </a:r>
            <a:r>
              <a:rPr lang="en-US" dirty="0"/>
              <a:t> qui </a:t>
            </a:r>
            <a:r>
              <a:rPr lang="en-US" dirty="0" err="1"/>
              <a:t>nécessiterait</a:t>
            </a:r>
            <a:r>
              <a:rPr lang="en-US" dirty="0"/>
              <a:t> d’être </a:t>
            </a:r>
            <a:r>
              <a:rPr lang="en-US" dirty="0" err="1"/>
              <a:t>amélioré</a:t>
            </a:r>
            <a:r>
              <a:rPr lang="en-US" dirty="0"/>
              <a:t> </a:t>
            </a:r>
            <a:r>
              <a:rPr lang="en-GB" dirty="0"/>
              <a:t>?</a:t>
            </a:r>
          </a:p>
          <a:p>
            <a:pPr lvl="2"/>
            <a:r>
              <a:rPr lang="en-GB" dirty="0"/>
              <a:t>Third level</a:t>
            </a:r>
          </a:p>
          <a:p>
            <a:pPr lvl="3"/>
            <a:r>
              <a:rPr lang="en-GB" dirty="0"/>
              <a:t>Fourth level</a:t>
            </a:r>
          </a:p>
          <a:p>
            <a:pPr lvl="4"/>
            <a:r>
              <a:rPr lang="en-GB" dirty="0"/>
              <a:t>Fifth level</a:t>
            </a:r>
          </a:p>
          <a:p>
            <a:pPr lvl="4"/>
            <a:endParaRPr lang="en-GB" dirty="0"/>
          </a:p>
          <a:p>
            <a:pPr lvl="4"/>
            <a:br>
              <a:rPr lang="en-US" dirty="0"/>
            </a:b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92908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Diapo 4: 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946"/>
            <a:ext cx="10515600" cy="1121062"/>
          </a:xfrm>
        </p:spPr>
        <p:txBody>
          <a:bodyPr>
            <a:normAutofit/>
          </a:bodyPr>
          <a:lstStyle>
            <a:lvl1pPr algn="l" defTabSz="914400" rtl="0" eaLnBrk="1" latinLnBrk="0" hangingPunct="1">
              <a:lnSpc>
                <a:spcPct val="90000"/>
              </a:lnSpc>
              <a:spcBef>
                <a:spcPct val="0"/>
              </a:spcBef>
              <a:buNone/>
              <a:defRPr lang="en-GB" sz="3600" b="1" i="0" kern="1200" dirty="0">
                <a:solidFill>
                  <a:srgbClr val="4472C4"/>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TITRE DIAPO 4 :</a:t>
            </a:r>
            <a:endParaRPr lang="en-US" dirty="0"/>
          </a:p>
        </p:txBody>
      </p:sp>
      <p:sp>
        <p:nvSpPr>
          <p:cNvPr id="3" name="Content Placeholder 2"/>
          <p:cNvSpPr>
            <a:spLocks noGrp="1"/>
          </p:cNvSpPr>
          <p:nvPr>
            <p:ph idx="1" hasCustomPrompt="1"/>
          </p:nvPr>
        </p:nvSpPr>
        <p:spPr>
          <a:xfrm>
            <a:off x="838200" y="1338470"/>
            <a:ext cx="10515600" cy="4853007"/>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GB" dirty="0" err="1"/>
              <a:t>Quelles</a:t>
            </a:r>
            <a:r>
              <a:rPr lang="en-GB" dirty="0"/>
              <a:t> </a:t>
            </a:r>
            <a:r>
              <a:rPr lang="en-GB" dirty="0" err="1"/>
              <a:t>leçons</a:t>
            </a:r>
            <a:r>
              <a:rPr lang="en-GB" dirty="0"/>
              <a:t> </a:t>
            </a:r>
            <a:r>
              <a:rPr lang="en-GB" dirty="0" err="1"/>
              <a:t>tirées</a:t>
            </a:r>
            <a:r>
              <a:rPr lang="en-GB" dirty="0"/>
              <a:t> de </a:t>
            </a:r>
            <a:r>
              <a:rPr lang="en-GB" dirty="0" err="1"/>
              <a:t>l’expérience</a:t>
            </a:r>
            <a:r>
              <a:rPr lang="en-GB" dirty="0"/>
              <a:t> et </a:t>
            </a:r>
            <a:r>
              <a:rPr lang="en-GB" dirty="0" err="1"/>
              <a:t>quelles</a:t>
            </a:r>
            <a:r>
              <a:rPr lang="en-GB" dirty="0"/>
              <a:t> </a:t>
            </a:r>
            <a:r>
              <a:rPr lang="en-GB" dirty="0" err="1"/>
              <a:t>recommandations</a:t>
            </a:r>
            <a:r>
              <a:rPr lang="en-GB" dirty="0"/>
              <a:t> aux </a:t>
            </a:r>
            <a:r>
              <a:rPr lang="en-GB" dirty="0" err="1"/>
              <a:t>autres</a:t>
            </a:r>
            <a:r>
              <a:rPr lang="en-GB" dirty="0"/>
              <a:t> pays ? </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a:p>
            <a:pPr lvl="4"/>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334792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emerciements_1">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E51002A-CC3E-18E0-7DF5-D760A39BFE6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Slide Number Placeholder 5">
            <a:extLst>
              <a:ext uri="{FF2B5EF4-FFF2-40B4-BE49-F238E27FC236}">
                <a16:creationId xmlns:a16="http://schemas.microsoft.com/office/drawing/2014/main" id="{41BCD142-D704-4EEE-2B49-344750965E6E}"/>
              </a:ext>
            </a:extLst>
          </p:cNvPr>
          <p:cNvSpPr>
            <a:spLocks noGrp="1"/>
          </p:cNvSpPr>
          <p:nvPr>
            <p:ph type="sldNum" sz="quarter" idx="12"/>
          </p:nvPr>
        </p:nvSpPr>
        <p:spPr/>
        <p:txBody>
          <a:bodyPr/>
          <a:lstStyle/>
          <a:p>
            <a:fld id="{868A4626-453D-4943-B479-D8E5B3B92767}" type="slidenum">
              <a:rPr lang="en-GB" smtClean="0"/>
              <a:t>‹#›</a:t>
            </a:fld>
            <a:endParaRPr lang="en-GB"/>
          </a:p>
        </p:txBody>
      </p:sp>
      <p:pic>
        <p:nvPicPr>
          <p:cNvPr id="11" name="Picture 10" descr="A logo with text on it&#10;&#10;Description automatically generated">
            <a:extLst>
              <a:ext uri="{FF2B5EF4-FFF2-40B4-BE49-F238E27FC236}">
                <a16:creationId xmlns:a16="http://schemas.microsoft.com/office/drawing/2014/main" id="{F4739959-D8C1-6B00-FB07-1F51AC606C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4496" y="5389675"/>
            <a:ext cx="2328862" cy="963571"/>
          </a:xfrm>
          <a:prstGeom prst="rect">
            <a:avLst/>
          </a:prstGeom>
        </p:spPr>
      </p:pic>
      <p:sp>
        <p:nvSpPr>
          <p:cNvPr id="4" name="Rectangle 3">
            <a:extLst>
              <a:ext uri="{FF2B5EF4-FFF2-40B4-BE49-F238E27FC236}">
                <a16:creationId xmlns:a16="http://schemas.microsoft.com/office/drawing/2014/main" id="{2D52F700-2BFA-0643-2020-0B0DDDD9ECED}"/>
              </a:ext>
            </a:extLst>
          </p:cNvPr>
          <p:cNvSpPr/>
          <p:nvPr userDrawn="1"/>
        </p:nvSpPr>
        <p:spPr>
          <a:xfrm>
            <a:off x="-64059" y="-16774"/>
            <a:ext cx="2814270" cy="6874773"/>
          </a:xfrm>
          <a:prstGeom prst="rect">
            <a:avLst/>
          </a:prstGeom>
          <a:solidFill>
            <a:srgbClr val="86B0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Internet outline">
            <a:extLst>
              <a:ext uri="{FF2B5EF4-FFF2-40B4-BE49-F238E27FC236}">
                <a16:creationId xmlns:a16="http://schemas.microsoft.com/office/drawing/2014/main" id="{731144FE-A1BE-179B-B04C-78673B39A0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68940" y="5389675"/>
            <a:ext cx="278934" cy="278934"/>
          </a:xfrm>
          <a:prstGeom prst="rect">
            <a:avLst/>
          </a:prstGeom>
        </p:spPr>
      </p:pic>
      <p:sp>
        <p:nvSpPr>
          <p:cNvPr id="13" name="Title 1">
            <a:extLst>
              <a:ext uri="{FF2B5EF4-FFF2-40B4-BE49-F238E27FC236}">
                <a16:creationId xmlns:a16="http://schemas.microsoft.com/office/drawing/2014/main" id="{6273C81E-D3D5-AC29-DCCF-C8E9A46BA357}"/>
              </a:ext>
            </a:extLst>
          </p:cNvPr>
          <p:cNvSpPr txBox="1">
            <a:spLocks/>
          </p:cNvSpPr>
          <p:nvPr userDrawn="1"/>
        </p:nvSpPr>
        <p:spPr>
          <a:xfrm>
            <a:off x="9123696" y="5389675"/>
            <a:ext cx="3068304" cy="278934"/>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lang="en-US" sz="3400" b="1" i="0" kern="1200">
                <a:solidFill>
                  <a:schemeClr val="accent1">
                    <a:lumMod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US" sz="900" dirty="0"/>
              <a:t>https://who-</a:t>
            </a:r>
            <a:r>
              <a:rPr lang="en-US" sz="900" dirty="0" err="1"/>
              <a:t>ist</a:t>
            </a:r>
            <a:r>
              <a:rPr lang="en-US" sz="900" dirty="0"/>
              <a:t>-</a:t>
            </a:r>
            <a:r>
              <a:rPr lang="en-US" sz="900" dirty="0" err="1"/>
              <a:t>ca.github.io</a:t>
            </a:r>
            <a:r>
              <a:rPr lang="en-US" sz="900" dirty="0"/>
              <a:t>/Reunion-</a:t>
            </a:r>
            <a:r>
              <a:rPr lang="en-US" sz="900" dirty="0" err="1"/>
              <a:t>Annuelle</a:t>
            </a:r>
            <a:r>
              <a:rPr lang="en-US" sz="900" dirty="0"/>
              <a:t>-PEV/</a:t>
            </a:r>
          </a:p>
        </p:txBody>
      </p:sp>
      <p:sp>
        <p:nvSpPr>
          <p:cNvPr id="14" name="Picture Placeholder 2">
            <a:extLst>
              <a:ext uri="{FF2B5EF4-FFF2-40B4-BE49-F238E27FC236}">
                <a16:creationId xmlns:a16="http://schemas.microsoft.com/office/drawing/2014/main" id="{59A37D3D-7502-4E79-F882-A09B1EB5766B}"/>
              </a:ext>
            </a:extLst>
          </p:cNvPr>
          <p:cNvSpPr>
            <a:spLocks noGrp="1" noChangeAspect="1"/>
          </p:cNvSpPr>
          <p:nvPr>
            <p:ph type="pic" idx="13" hasCustomPrompt="1"/>
          </p:nvPr>
        </p:nvSpPr>
        <p:spPr>
          <a:xfrm>
            <a:off x="9045053" y="0"/>
            <a:ext cx="3068305" cy="2422762"/>
          </a:xfrm>
        </p:spPr>
        <p:txBody>
          <a:bodyPr anchor="t"/>
          <a:lstStyle>
            <a:lvl1pPr marL="0" indent="0">
              <a:buNone/>
              <a:defRPr sz="2600" b="0" i="0">
                <a:latin typeface="Roboto Condensed" panose="02000000000000000000" pitchFamily="2" charset="0"/>
                <a:ea typeface="Roboto Condensed" panose="02000000000000000000" pitchFamily="2"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err="1"/>
              <a:t>Ajouter</a:t>
            </a:r>
            <a:r>
              <a:rPr lang="en-GB" dirty="0"/>
              <a:t> le logo du PEV de </a:t>
            </a:r>
            <a:r>
              <a:rPr lang="en-GB" dirty="0" err="1"/>
              <a:t>votre</a:t>
            </a:r>
            <a:r>
              <a:rPr lang="en-GB" dirty="0"/>
              <a:t> pays</a:t>
            </a:r>
            <a:endParaRPr lang="en-US" dirty="0"/>
          </a:p>
        </p:txBody>
      </p:sp>
      <p:sp>
        <p:nvSpPr>
          <p:cNvPr id="18" name="Rectangle 17">
            <a:extLst>
              <a:ext uri="{FF2B5EF4-FFF2-40B4-BE49-F238E27FC236}">
                <a16:creationId xmlns:a16="http://schemas.microsoft.com/office/drawing/2014/main" id="{05CD021F-7473-CB09-5583-31DB28542B6A}"/>
              </a:ext>
            </a:extLst>
          </p:cNvPr>
          <p:cNvSpPr/>
          <p:nvPr userDrawn="1"/>
        </p:nvSpPr>
        <p:spPr>
          <a:xfrm>
            <a:off x="1281124" y="5429916"/>
            <a:ext cx="1394997"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rPr>
              <a:t>5</a:t>
            </a:r>
            <a:r>
              <a:rPr lang="en-US" sz="5400" b="1" cap="none" spc="0" baseline="30000" dirty="0">
                <a:ln w="10160">
                  <a:solidFill>
                    <a:schemeClr val="accent5"/>
                  </a:solidFill>
                  <a:prstDash val="solid"/>
                </a:ln>
                <a:solidFill>
                  <a:schemeClr val="bg1"/>
                </a:solidFill>
                <a:effectLst>
                  <a:outerShdw blurRad="38100" dist="22860" dir="5400000" algn="tl" rotWithShape="0">
                    <a:srgbClr val="000000">
                      <a:alpha val="30000"/>
                    </a:srgbClr>
                  </a:outerShdw>
                </a:effectLst>
              </a:rPr>
              <a:t>ème</a:t>
            </a:r>
          </a:p>
        </p:txBody>
      </p:sp>
      <p:sp>
        <p:nvSpPr>
          <p:cNvPr id="19" name="Title 1">
            <a:extLst>
              <a:ext uri="{FF2B5EF4-FFF2-40B4-BE49-F238E27FC236}">
                <a16:creationId xmlns:a16="http://schemas.microsoft.com/office/drawing/2014/main" id="{BBECD72E-9EE3-8009-A781-5E929A659A8D}"/>
              </a:ext>
            </a:extLst>
          </p:cNvPr>
          <p:cNvSpPr txBox="1">
            <a:spLocks/>
          </p:cNvSpPr>
          <p:nvPr userDrawn="1"/>
        </p:nvSpPr>
        <p:spPr>
          <a:xfrm>
            <a:off x="5893260" y="2958947"/>
            <a:ext cx="2118521" cy="923330"/>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lang="en-US" sz="3400" b="1" i="0" kern="1200">
                <a:solidFill>
                  <a:schemeClr val="accent1">
                    <a:lumMod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US" sz="4800" dirty="0"/>
              <a:t>MERCI !</a:t>
            </a:r>
          </a:p>
        </p:txBody>
      </p:sp>
      <p:sp>
        <p:nvSpPr>
          <p:cNvPr id="20" name="Title 1">
            <a:extLst>
              <a:ext uri="{FF2B5EF4-FFF2-40B4-BE49-F238E27FC236}">
                <a16:creationId xmlns:a16="http://schemas.microsoft.com/office/drawing/2014/main" id="{624467B7-087E-AFF1-10AA-7F94B930360C}"/>
              </a:ext>
            </a:extLst>
          </p:cNvPr>
          <p:cNvSpPr txBox="1">
            <a:spLocks/>
          </p:cNvSpPr>
          <p:nvPr userDrawn="1"/>
        </p:nvSpPr>
        <p:spPr>
          <a:xfrm>
            <a:off x="2750210" y="5529142"/>
            <a:ext cx="4202311" cy="923330"/>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lang="en-US" sz="3400" b="1" i="0" kern="1200">
                <a:solidFill>
                  <a:schemeClr val="accent1">
                    <a:lumMod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en-US" sz="1800" dirty="0"/>
              <a:t>REUNION DES DIRECTEURS DU PROGRAMME ELARGI DE VACCINATION DE L’AFRIQUE CENTRALE, KINSHASA, 2024</a:t>
            </a:r>
          </a:p>
        </p:txBody>
      </p:sp>
      <p:pic>
        <p:nvPicPr>
          <p:cNvPr id="2" name="Picture 1" descr="A black and white map&#10;&#10;Description automatically generated">
            <a:extLst>
              <a:ext uri="{FF2B5EF4-FFF2-40B4-BE49-F238E27FC236}">
                <a16:creationId xmlns:a16="http://schemas.microsoft.com/office/drawing/2014/main" id="{31F2AA7F-582E-06BC-4E94-87C6B5237120}"/>
              </a:ext>
            </a:extLst>
          </p:cNvPr>
          <p:cNvPicPr>
            <a:picLocks noChangeAspect="1"/>
          </p:cNvPicPr>
          <p:nvPr userDrawn="1"/>
        </p:nvPicPr>
        <p:blipFill rotWithShape="1">
          <a:blip r:embed="rId5"/>
          <a:srcRect l="19036" r="13438"/>
          <a:stretch/>
        </p:blipFill>
        <p:spPr>
          <a:xfrm>
            <a:off x="-64059" y="238669"/>
            <a:ext cx="2814269" cy="4553502"/>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3951735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 5: 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4790-F38B-C517-66BC-1A572DF6B024}"/>
              </a:ext>
            </a:extLst>
          </p:cNvPr>
          <p:cNvSpPr>
            <a:spLocks noGrp="1"/>
          </p:cNvSpPr>
          <p:nvPr>
            <p:ph type="title" hasCustomPrompt="1"/>
          </p:nvPr>
        </p:nvSpPr>
        <p:spPr>
          <a:xfrm>
            <a:off x="838200" y="681036"/>
            <a:ext cx="10515600" cy="797035"/>
          </a:xfrm>
        </p:spPr>
        <p:txBody>
          <a:bodyPr>
            <a:normAutofit/>
          </a:bodyPr>
          <a:lstStyle>
            <a:lvl1pPr marL="0" marR="0" indent="0" algn="l" defTabSz="914400" rtl="0" eaLnBrk="1" fontAlgn="auto" latinLnBrk="0" hangingPunct="1">
              <a:lnSpc>
                <a:spcPct val="90000"/>
              </a:lnSpc>
              <a:spcBef>
                <a:spcPct val="0"/>
              </a:spcBef>
              <a:spcAft>
                <a:spcPts val="0"/>
              </a:spcAft>
              <a:buClrTx/>
              <a:buSzTx/>
              <a:buFontTx/>
              <a:buNone/>
              <a:tabLst/>
              <a:defRPr lang="en-GB" sz="3600" b="1" i="0" kern="1200" noProof="0" dirty="0" smtClean="0">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1pPr>
          </a:lstStyle>
          <a:p>
            <a:r>
              <a:rPr kumimoji="0" lang="en-GB" sz="4000" b="1" i="0" u="none" strike="noStrike" kern="1200" cap="none" spc="0" normalizeH="0" baseline="0" noProof="0" dirty="0">
                <a:ln>
                  <a:noFill/>
                </a:ln>
                <a:solidFill>
                  <a:srgbClr val="4472C4"/>
                </a:solidFill>
                <a:effectLst/>
                <a:uLnTx/>
                <a:uFillTx/>
                <a:latin typeface="Roboto Condensed" panose="02000000000000000000" pitchFamily="2" charset="0"/>
                <a:ea typeface="Roboto Condensed" panose="02000000000000000000" pitchFamily="2" charset="0"/>
                <a:cs typeface="Calibri" panose="020F0502020204030204" pitchFamily="34" charset="0"/>
              </a:rPr>
              <a:t>TITRE DIAPO 5 :</a:t>
            </a:r>
            <a:endParaRPr lang="en-US" dirty="0"/>
          </a:p>
        </p:txBody>
      </p:sp>
      <p:sp>
        <p:nvSpPr>
          <p:cNvPr id="3" name="Slide Number Placeholder 2">
            <a:extLst>
              <a:ext uri="{FF2B5EF4-FFF2-40B4-BE49-F238E27FC236}">
                <a16:creationId xmlns:a16="http://schemas.microsoft.com/office/drawing/2014/main" id="{D34BBEAB-4C2D-5EC9-578D-EC1BE799525B}"/>
              </a:ext>
            </a:extLst>
          </p:cNvPr>
          <p:cNvSpPr>
            <a:spLocks noGrp="1"/>
          </p:cNvSpPr>
          <p:nvPr>
            <p:ph type="sldNum" sz="quarter" idx="10"/>
          </p:nvPr>
        </p:nvSpPr>
        <p:spPr/>
        <p:txBody>
          <a:bodyPr/>
          <a:lstStyle/>
          <a:p>
            <a:fld id="{2D4E256F-C989-9D45-9136-B62EA99AC904}" type="slidenum">
              <a:rPr lang="en-GB" smtClean="0"/>
              <a:pPr/>
              <a:t>‹#›</a:t>
            </a:fld>
            <a:endParaRPr lang="en-GB" dirty="0"/>
          </a:p>
        </p:txBody>
      </p:sp>
      <p:sp>
        <p:nvSpPr>
          <p:cNvPr id="4" name="Content Placeholder 2">
            <a:extLst>
              <a:ext uri="{FF2B5EF4-FFF2-40B4-BE49-F238E27FC236}">
                <a16:creationId xmlns:a16="http://schemas.microsoft.com/office/drawing/2014/main" id="{615D7281-0EE7-8BCF-46B0-EA0238F4EB2E}"/>
              </a:ext>
            </a:extLst>
          </p:cNvPr>
          <p:cNvSpPr>
            <a:spLocks noGrp="1"/>
          </p:cNvSpPr>
          <p:nvPr>
            <p:ph idx="1" hasCustomPrompt="1"/>
          </p:nvPr>
        </p:nvSpPr>
        <p:spPr>
          <a:xfrm>
            <a:off x="838200" y="1825625"/>
            <a:ext cx="10515600" cy="4351338"/>
          </a:xfrm>
        </p:spPr>
        <p:txBody>
          <a:bodyPr/>
          <a:lstStyle>
            <a:lvl1pPr>
              <a:defRPr b="0" i="0">
                <a:latin typeface="Roboto Condensed" panose="02000000000000000000" pitchFamily="2" charset="0"/>
                <a:ea typeface="Roboto Condensed" panose="02000000000000000000" pitchFamily="2" charset="0"/>
                <a:cs typeface="Calibri" panose="020F0502020204030204" pitchFamily="34" charset="0"/>
              </a:defRPr>
            </a:lvl1pPr>
            <a:lvl2pPr>
              <a:defRPr b="0" i="0">
                <a:latin typeface="Roboto Condensed" panose="02000000000000000000" pitchFamily="2" charset="0"/>
                <a:ea typeface="Roboto Condensed" panose="02000000000000000000" pitchFamily="2" charset="0"/>
                <a:cs typeface="Calibri" panose="020F0502020204030204" pitchFamily="34" charset="0"/>
              </a:defRPr>
            </a:lvl2pPr>
            <a:lvl3pPr>
              <a:defRPr b="0" i="0">
                <a:latin typeface="Roboto Condensed" panose="02000000000000000000" pitchFamily="2" charset="0"/>
                <a:ea typeface="Roboto Condensed" panose="02000000000000000000" pitchFamily="2" charset="0"/>
                <a:cs typeface="Calibri" panose="020F0502020204030204" pitchFamily="34" charset="0"/>
              </a:defRPr>
            </a:lvl3pPr>
            <a:lvl4pPr>
              <a:defRPr b="0" i="0">
                <a:latin typeface="Roboto Condensed" panose="02000000000000000000" pitchFamily="2" charset="0"/>
                <a:ea typeface="Roboto Condensed" panose="02000000000000000000" pitchFamily="2" charset="0"/>
                <a:cs typeface="Calibri" panose="020F0502020204030204" pitchFamily="34" charset="0"/>
              </a:defRPr>
            </a:lvl4pPr>
            <a:lvl5pPr>
              <a:defRPr b="0" i="0">
                <a:latin typeface="Roboto Condensed" panose="02000000000000000000" pitchFamily="2" charset="0"/>
                <a:ea typeface="Roboto Condensed" panose="02000000000000000000" pitchFamily="2" charset="0"/>
                <a:cs typeface="Calibri" panose="020F0502020204030204" pitchFamily="34" charset="0"/>
              </a:defRPr>
            </a:lvl5pPr>
          </a:lstStyle>
          <a:p>
            <a:pPr lvl="0"/>
            <a:r>
              <a:rPr lang="en-US" dirty="0"/>
              <a:t>Second level</a:t>
            </a:r>
            <a:endParaRPr lang="en-GB" dirty="0"/>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8328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173FF4-B3E8-1890-0123-7D64A7DE4C7A}"/>
              </a:ext>
            </a:extLst>
          </p:cNvPr>
          <p:cNvSpPr/>
          <p:nvPr userDrawn="1"/>
        </p:nvSpPr>
        <p:spPr>
          <a:xfrm>
            <a:off x="-8858" y="-33714"/>
            <a:ext cx="12188380" cy="6872288"/>
          </a:xfrm>
          <a:prstGeom prst="rect">
            <a:avLst/>
          </a:prstGeom>
          <a:gradFill flip="none" rotWithShape="1">
            <a:gsLst>
              <a:gs pos="70000">
                <a:srgbClr val="2395CE"/>
              </a:gs>
              <a:gs pos="37000">
                <a:srgbClr val="336C9C"/>
              </a:gs>
              <a:gs pos="51000">
                <a:srgbClr val="3A85B9"/>
              </a:gs>
              <a:gs pos="22000">
                <a:srgbClr val="2B527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Medium" panose="02000000000000000000" pitchFamily="2" charset="0"/>
              <a:ea typeface="Roboto Medium" panose="02000000000000000000" pitchFamily="2" charset="0"/>
            </a:endParaRPr>
          </a:p>
        </p:txBody>
      </p:sp>
      <p:sp>
        <p:nvSpPr>
          <p:cNvPr id="2" name="Title 1">
            <a:extLst>
              <a:ext uri="{FF2B5EF4-FFF2-40B4-BE49-F238E27FC236}">
                <a16:creationId xmlns:a16="http://schemas.microsoft.com/office/drawing/2014/main" id="{043856A5-E96B-DA4C-BB4E-CF16B63148DD}"/>
              </a:ext>
            </a:extLst>
          </p:cNvPr>
          <p:cNvSpPr>
            <a:spLocks noGrp="1"/>
          </p:cNvSpPr>
          <p:nvPr>
            <p:ph type="title" hasCustomPrompt="1"/>
          </p:nvPr>
        </p:nvSpPr>
        <p:spPr>
          <a:xfrm>
            <a:off x="838200" y="559996"/>
            <a:ext cx="10515600" cy="1325563"/>
          </a:xfrm>
        </p:spPr>
        <p:txBody>
          <a:bodyPr/>
          <a:lstStyle>
            <a:lvl1pPr>
              <a:defRPr sz="36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p>
        </p:txBody>
      </p:sp>
      <p:sp>
        <p:nvSpPr>
          <p:cNvPr id="5" name="Slide Number Placeholder 4">
            <a:extLst>
              <a:ext uri="{FF2B5EF4-FFF2-40B4-BE49-F238E27FC236}">
                <a16:creationId xmlns:a16="http://schemas.microsoft.com/office/drawing/2014/main" id="{DE9523A4-4337-854E-8E79-DF896F48DC8A}"/>
              </a:ext>
            </a:extLst>
          </p:cNvPr>
          <p:cNvSpPr>
            <a:spLocks noGrp="1"/>
          </p:cNvSpPr>
          <p:nvPr>
            <p:ph type="sldNum" sz="quarter" idx="12"/>
          </p:nvPr>
        </p:nvSpPr>
        <p:spPr>
          <a:xfrm>
            <a:off x="8610600" y="6356350"/>
            <a:ext cx="2743200" cy="365125"/>
          </a:xfrm>
          <a:prstGeom prst="rect">
            <a:avLst/>
          </a:prstGeom>
        </p:spPr>
        <p:txBody>
          <a:bodyPr/>
          <a:lstStyle>
            <a:lvl1pPr>
              <a:defRPr b="0" i="0">
                <a:latin typeface="Poppins" pitchFamily="2" charset="77"/>
              </a:defRPr>
            </a:lvl1pPr>
          </a:lstStyle>
          <a:p>
            <a:fld id="{2D4E256F-C989-9D45-9136-B62EA99AC904}" type="slidenum">
              <a:rPr lang="en-GB" smtClean="0"/>
              <a:pPr/>
              <a:t>‹#›</a:t>
            </a:fld>
            <a:endParaRPr lang="en-GB"/>
          </a:p>
        </p:txBody>
      </p:sp>
    </p:spTree>
    <p:extLst>
      <p:ext uri="{BB962C8B-B14F-4D97-AF65-F5344CB8AC3E}">
        <p14:creationId xmlns:p14="http://schemas.microsoft.com/office/powerpoint/2010/main" val="52227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normAutofit/>
          </a:bodyPr>
          <a:lstStyle>
            <a:lvl1pPr algn="ctr">
              <a:defRPr sz="5000" b="1" i="0">
                <a:latin typeface="Roboto Condensed" panose="02000000000000000000" pitchFamily="2" charset="0"/>
                <a:ea typeface="Roboto Condensed" panose="02000000000000000000" pitchFamily="2" charset="0"/>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1">
                <a:latin typeface="Roboto Condensed" panose="02000000000000000000" pitchFamily="2" charset="0"/>
                <a:ea typeface="Roboto Condensed"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6" name="Slide Number Placeholder 5"/>
          <p:cNvSpPr>
            <a:spLocks noGrp="1"/>
          </p:cNvSpPr>
          <p:nvPr>
            <p:ph type="sldNum" sz="quarter" idx="12"/>
          </p:nvPr>
        </p:nvSpPr>
        <p:spPr>
          <a:xfrm>
            <a:off x="8842093" y="6367925"/>
            <a:ext cx="2743200" cy="365125"/>
          </a:xfrm>
          <a:prstGeom prst="rect">
            <a:avLst/>
          </a:prstGeom>
        </p:spPr>
        <p:txBody>
          <a:bodyPr/>
          <a:lstStyle>
            <a:lvl1pPr>
              <a:defRPr b="0" i="0">
                <a:latin typeface="Poppins" pitchFamily="2" charset="77"/>
              </a:defRPr>
            </a:lvl1pPr>
          </a:lstStyle>
          <a:p>
            <a:fld id="{45EBC4D1-1D19-4D5A-A648-57E14B43DFD3}" type="slidenum">
              <a:rPr lang="en-US" smtClean="0"/>
              <a:pPr/>
              <a:t>‹#›</a:t>
            </a:fld>
            <a:endParaRPr lang="en-US"/>
          </a:p>
        </p:txBody>
      </p:sp>
    </p:spTree>
    <p:extLst>
      <p:ext uri="{BB962C8B-B14F-4D97-AF65-F5344CB8AC3E}">
        <p14:creationId xmlns:p14="http://schemas.microsoft.com/office/powerpoint/2010/main" val="332966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6155"/>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327"/>
            <a:ext cx="10515600" cy="1102578"/>
          </a:xfrm>
          <a:prstGeom prst="rect">
            <a:avLst/>
          </a:prstGeom>
        </p:spPr>
        <p:txBody>
          <a:bodyPr vert="horz" lIns="91440" tIns="45720" rIns="91440" bIns="45720" rtlCol="0" anchor="ctr">
            <a:normAutofit/>
          </a:bodyPr>
          <a:lstStyle/>
          <a:p>
            <a:pPr marL="0" lvl="0" algn="ctr" defTabSz="914400" rtl="0" eaLnBrk="1" latinLnBrk="0" hangingPunct="1"/>
            <a:r>
              <a:rPr lang="en-GB" dirty="0"/>
              <a:t>CLICK TO EDIT MASTER TITLE STYLE</a:t>
            </a:r>
            <a:endParaRPr lang="en-US" dirty="0"/>
          </a:p>
        </p:txBody>
      </p:sp>
      <p:sp>
        <p:nvSpPr>
          <p:cNvPr id="3" name="Text Placeholder 2"/>
          <p:cNvSpPr>
            <a:spLocks noGrp="1"/>
          </p:cNvSpPr>
          <p:nvPr>
            <p:ph type="body" idx="1"/>
          </p:nvPr>
        </p:nvSpPr>
        <p:spPr>
          <a:xfrm>
            <a:off x="838200" y="1391478"/>
            <a:ext cx="10515600" cy="477078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solidFill>
                <a:latin typeface="Poppins" pitchFamily="2" charset="77"/>
              </a:defRPr>
            </a:lvl1pPr>
          </a:lstStyle>
          <a:p>
            <a:fld id="{2D4E256F-C989-9D45-9136-B62EA99AC904}" type="slidenum">
              <a:rPr lang="en-GB" smtClean="0"/>
              <a:pPr/>
              <a:t>‹#›</a:t>
            </a:fld>
            <a:endParaRPr lang="en-GB" dirty="0"/>
          </a:p>
        </p:txBody>
      </p:sp>
      <p:pic>
        <p:nvPicPr>
          <p:cNvPr id="10" name="Picture 9" descr="A logo on a black background&#10;&#10;Description automatically generated">
            <a:extLst>
              <a:ext uri="{FF2B5EF4-FFF2-40B4-BE49-F238E27FC236}">
                <a16:creationId xmlns:a16="http://schemas.microsoft.com/office/drawing/2014/main" id="{5F59F93F-7A36-0F66-A584-F0C49FB0E0DA}"/>
              </a:ext>
            </a:extLst>
          </p:cNvPr>
          <p:cNvPicPr>
            <a:picLocks noChangeAspect="1"/>
          </p:cNvPicPr>
          <p:nvPr userDrawn="1"/>
        </p:nvPicPr>
        <p:blipFill>
          <a:blip r:embed="rId19"/>
          <a:stretch>
            <a:fillRect/>
          </a:stretch>
        </p:blipFill>
        <p:spPr>
          <a:xfrm>
            <a:off x="155593" y="-47179"/>
            <a:ext cx="1588857" cy="656780"/>
          </a:xfrm>
          <a:prstGeom prst="rect">
            <a:avLst/>
          </a:prstGeom>
        </p:spPr>
      </p:pic>
      <p:pic>
        <p:nvPicPr>
          <p:cNvPr id="25" name="Picture 24" descr="A map of the united states&#10;&#10;Description automatically generated">
            <a:extLst>
              <a:ext uri="{FF2B5EF4-FFF2-40B4-BE49-F238E27FC236}">
                <a16:creationId xmlns:a16="http://schemas.microsoft.com/office/drawing/2014/main" id="{1A573239-7D60-E8A5-1BB5-686135CDDB60}"/>
              </a:ext>
            </a:extLst>
          </p:cNvPr>
          <p:cNvPicPr>
            <a:picLocks noChangeAspect="1"/>
          </p:cNvPicPr>
          <p:nvPr userDrawn="1"/>
        </p:nvPicPr>
        <p:blipFill>
          <a:blip r:embed="rId20"/>
          <a:stretch>
            <a:fillRect/>
          </a:stretch>
        </p:blipFill>
        <p:spPr>
          <a:xfrm>
            <a:off x="35501" y="-19327"/>
            <a:ext cx="620721" cy="620721"/>
          </a:xfrm>
          <a:prstGeom prst="rect">
            <a:avLst/>
          </a:prstGeom>
        </p:spPr>
      </p:pic>
      <p:sp>
        <p:nvSpPr>
          <p:cNvPr id="36" name="Rectangle 35">
            <a:extLst>
              <a:ext uri="{FF2B5EF4-FFF2-40B4-BE49-F238E27FC236}">
                <a16:creationId xmlns:a16="http://schemas.microsoft.com/office/drawing/2014/main" id="{B2209EA1-16E1-B805-352A-4432A632654A}"/>
              </a:ext>
            </a:extLst>
          </p:cNvPr>
          <p:cNvSpPr/>
          <p:nvPr userDrawn="1"/>
        </p:nvSpPr>
        <p:spPr>
          <a:xfrm>
            <a:off x="-42040" y="-19328"/>
            <a:ext cx="880240" cy="6877327"/>
          </a:xfrm>
          <a:prstGeom prst="rect">
            <a:avLst/>
          </a:prstGeom>
          <a:solidFill>
            <a:srgbClr val="86B0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descr="A black and white map&#10;&#10;Description automatically generated">
            <a:extLst>
              <a:ext uri="{FF2B5EF4-FFF2-40B4-BE49-F238E27FC236}">
                <a16:creationId xmlns:a16="http://schemas.microsoft.com/office/drawing/2014/main" id="{FB995759-378D-4CA3-1EF4-53EE57814035}"/>
              </a:ext>
            </a:extLst>
          </p:cNvPr>
          <p:cNvPicPr>
            <a:picLocks noChangeAspect="1"/>
          </p:cNvPicPr>
          <p:nvPr userDrawn="1"/>
        </p:nvPicPr>
        <p:blipFill rotWithShape="1">
          <a:blip r:embed="rId21"/>
          <a:srcRect l="19036" r="13438"/>
          <a:stretch/>
        </p:blipFill>
        <p:spPr>
          <a:xfrm>
            <a:off x="-42040" y="2703442"/>
            <a:ext cx="930546" cy="1505627"/>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440337012"/>
      </p:ext>
    </p:extLst>
  </p:cSld>
  <p:clrMap bg1="lt1" tx1="dk1" bg2="lt2" tx2="dk2" accent1="accent1" accent2="accent2" accent3="accent3" accent4="accent4" accent5="accent5" accent6="accent6" hlink="hlink" folHlink="folHlink"/>
  <p:sldLayoutIdLst>
    <p:sldLayoutId id="2147483811" r:id="rId1"/>
    <p:sldLayoutId id="2147483714" r:id="rId2"/>
    <p:sldLayoutId id="2147483814" r:id="rId3"/>
    <p:sldLayoutId id="2147483812" r:id="rId4"/>
    <p:sldLayoutId id="2147483813" r:id="rId5"/>
    <p:sldLayoutId id="2147483816" r:id="rId6"/>
    <p:sldLayoutId id="2147483744" r:id="rId7"/>
    <p:sldLayoutId id="2147483743" r:id="rId8"/>
    <p:sldLayoutId id="2147483713" r:id="rId9"/>
    <p:sldLayoutId id="2147483715" r:id="rId10"/>
    <p:sldLayoutId id="2147483716" r:id="rId11"/>
    <p:sldLayoutId id="2147483717" r:id="rId12"/>
    <p:sldLayoutId id="2147483718" r:id="rId13"/>
    <p:sldLayoutId id="2147483720" r:id="rId14"/>
    <p:sldLayoutId id="2147483721" r:id="rId15"/>
    <p:sldLayoutId id="2147483722" r:id="rId16"/>
    <p:sldLayoutId id="2147483723" r:id="rId17"/>
  </p:sldLayoutIdLst>
  <p:hf hdr="0" ftr="0" dt="0"/>
  <p:txStyles>
    <p:titleStyle>
      <a:lvl1pPr algn="l" defTabSz="914400" rtl="0" eaLnBrk="1" latinLnBrk="0" hangingPunct="1">
        <a:lnSpc>
          <a:spcPct val="90000"/>
        </a:lnSpc>
        <a:spcBef>
          <a:spcPct val="0"/>
        </a:spcBef>
        <a:buNone/>
        <a:defRPr lang="en-US" sz="4000" b="1" i="0" kern="1200" dirty="0">
          <a:solidFill>
            <a:schemeClr val="accent1"/>
          </a:solidFill>
          <a:latin typeface="Roboto Condensed" panose="02000000000000000000" pitchFamily="2" charset="0"/>
          <a:ea typeface="Roboto Condensed" panose="02000000000000000000" pitchFamily="2"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Clr>
          <a:schemeClr val="accent1">
            <a:lumMod val="60000"/>
            <a:lumOff val="40000"/>
          </a:schemeClr>
        </a:buClr>
        <a:buFont typeface="Arial" panose="020B0604020202020204" pitchFamily="34" charset="0"/>
        <a:buChar char="•"/>
        <a:defRPr sz="25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4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3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2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20574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1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D9AD-7A6B-84E4-879D-6E9459327C07}"/>
              </a:ext>
            </a:extLst>
          </p:cNvPr>
          <p:cNvSpPr>
            <a:spLocks noGrp="1"/>
          </p:cNvSpPr>
          <p:nvPr>
            <p:ph type="ctrTitle"/>
          </p:nvPr>
        </p:nvSpPr>
        <p:spPr>
          <a:xfrm>
            <a:off x="2478731" y="0"/>
            <a:ext cx="8760438" cy="2269939"/>
          </a:xfrm>
        </p:spPr>
        <p:txBody>
          <a:bodyPr>
            <a:normAutofit/>
          </a:bodyPr>
          <a:lstStyle/>
          <a:p>
            <a:r>
              <a:rPr lang="en-US" sz="2800" dirty="0"/>
              <a:t>REUNION DES DIRECTEURS DU PROGRAMME ELARGI DE VACCINATION DE L’AFRIQUE CENTRALE, KINSHASA, 2024</a:t>
            </a:r>
          </a:p>
        </p:txBody>
      </p:sp>
      <p:sp>
        <p:nvSpPr>
          <p:cNvPr id="5" name="Subtitle 2">
            <a:extLst>
              <a:ext uri="{FF2B5EF4-FFF2-40B4-BE49-F238E27FC236}">
                <a16:creationId xmlns:a16="http://schemas.microsoft.com/office/drawing/2014/main" id="{B1704CF8-6071-A843-B308-8C2B057E5AE8}"/>
              </a:ext>
            </a:extLst>
          </p:cNvPr>
          <p:cNvSpPr>
            <a:spLocks noGrp="1"/>
          </p:cNvSpPr>
          <p:nvPr>
            <p:ph type="subTitle" idx="1"/>
          </p:nvPr>
        </p:nvSpPr>
        <p:spPr>
          <a:xfrm>
            <a:off x="2594641" y="2155597"/>
            <a:ext cx="9144000" cy="2546805"/>
          </a:xfrm>
        </p:spPr>
        <p:txBody>
          <a:bodyPr/>
          <a:lstStyle/>
          <a:p>
            <a:r>
              <a:rPr lang="fr-FR" dirty="0"/>
              <a:t>Session: </a:t>
            </a:r>
            <a:r>
              <a:rPr lang="fr-FR" b="1" dirty="0"/>
              <a:t> : </a:t>
            </a:r>
            <a:r>
              <a:rPr lang="fr-FR" b="1" dirty="0">
                <a:solidFill>
                  <a:srgbClr val="F09F50"/>
                </a:solidFill>
              </a:rPr>
              <a:t>Grand rattrapage</a:t>
            </a:r>
          </a:p>
          <a:p>
            <a:r>
              <a:rPr lang="fr-FR" dirty="0"/>
              <a:t>Pays: </a:t>
            </a:r>
            <a:r>
              <a:rPr lang="fr-FR" dirty="0">
                <a:solidFill>
                  <a:srgbClr val="F09F50"/>
                </a:solidFill>
              </a:rPr>
              <a:t>Angola</a:t>
            </a:r>
          </a:p>
          <a:p>
            <a:r>
              <a:rPr lang="fr-FR" dirty="0"/>
              <a:t>Présentateur : </a:t>
            </a:r>
          </a:p>
          <a:p>
            <a:r>
              <a:rPr lang="fr-FR" dirty="0"/>
              <a:t>Date: </a:t>
            </a:r>
            <a:r>
              <a:rPr lang="fr-FR" dirty="0">
                <a:solidFill>
                  <a:srgbClr val="F09F50"/>
                </a:solidFill>
              </a:rPr>
              <a:t>11 septembre 2024</a:t>
            </a:r>
          </a:p>
        </p:txBody>
      </p:sp>
      <p:sp>
        <p:nvSpPr>
          <p:cNvPr id="3" name="Title 1">
            <a:extLst>
              <a:ext uri="{FF2B5EF4-FFF2-40B4-BE49-F238E27FC236}">
                <a16:creationId xmlns:a16="http://schemas.microsoft.com/office/drawing/2014/main" id="{FCEB8394-4239-804C-6E81-C77B511DC389}"/>
              </a:ext>
            </a:extLst>
          </p:cNvPr>
          <p:cNvSpPr txBox="1">
            <a:spLocks/>
          </p:cNvSpPr>
          <p:nvPr/>
        </p:nvSpPr>
        <p:spPr>
          <a:xfrm>
            <a:off x="2478731" y="4947103"/>
            <a:ext cx="8760438" cy="2269939"/>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lang="en-US" sz="3400" b="1" i="0" kern="1200">
                <a:solidFill>
                  <a:schemeClr val="accent1">
                    <a:lumMod val="75000"/>
                  </a:schemeClr>
                </a:solidFill>
                <a:latin typeface="Roboto Condensed" panose="02000000000000000000" pitchFamily="2" charset="0"/>
                <a:ea typeface="Roboto Condensed" panose="02000000000000000000" pitchFamily="2" charset="0"/>
                <a:cs typeface="Calibri" panose="020F0502020204030204" pitchFamily="34" charset="0"/>
              </a:defRPr>
            </a:lvl1pPr>
          </a:lstStyle>
          <a:p>
            <a:r>
              <a:rPr lang="fr-FR" dirty="0">
                <a:solidFill>
                  <a:srgbClr val="F09F50"/>
                </a:solidFill>
              </a:rPr>
              <a:t>Prise en compte de la dimension de genre dans les programmes de vaccination</a:t>
            </a:r>
          </a:p>
        </p:txBody>
      </p:sp>
    </p:spTree>
    <p:extLst>
      <p:ext uri="{BB962C8B-B14F-4D97-AF65-F5344CB8AC3E}">
        <p14:creationId xmlns:p14="http://schemas.microsoft.com/office/powerpoint/2010/main" val="159896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5805-3B17-8A74-5D97-8CCAF893E984}"/>
              </a:ext>
            </a:extLst>
          </p:cNvPr>
          <p:cNvSpPr>
            <a:spLocks noGrp="1"/>
          </p:cNvSpPr>
          <p:nvPr>
            <p:ph type="title"/>
          </p:nvPr>
        </p:nvSpPr>
        <p:spPr>
          <a:xfrm>
            <a:off x="1176065" y="139782"/>
            <a:ext cx="10995837" cy="1121062"/>
          </a:xfrm>
        </p:spPr>
        <p:txBody>
          <a:bodyPr>
            <a:noAutofit/>
          </a:bodyPr>
          <a:lstStyle/>
          <a:p>
            <a:pPr lvl="0">
              <a:lnSpc>
                <a:spcPct val="110000"/>
              </a:lnSpc>
              <a:defRPr/>
            </a:pPr>
            <a:r>
              <a:rPr lang="en-US" sz="2800" dirty="0" err="1">
                <a:cs typeface="Roboto Condensed" panose="02000000000000000000" pitchFamily="2" charset="0"/>
              </a:rPr>
              <a:t>Contexte</a:t>
            </a:r>
            <a:endParaRPr lang="en-US" sz="2800" dirty="0">
              <a:cs typeface="Roboto Condensed" panose="02000000000000000000" pitchFamily="2" charset="0"/>
            </a:endParaRPr>
          </a:p>
        </p:txBody>
      </p:sp>
      <p:sp>
        <p:nvSpPr>
          <p:cNvPr id="4" name="Slide Number Placeholder 3">
            <a:extLst>
              <a:ext uri="{FF2B5EF4-FFF2-40B4-BE49-F238E27FC236}">
                <a16:creationId xmlns:a16="http://schemas.microsoft.com/office/drawing/2014/main" id="{26D79ED4-E950-F21C-B292-D6E86D27CCF4}"/>
              </a:ext>
            </a:extLst>
          </p:cNvPr>
          <p:cNvSpPr>
            <a:spLocks noGrp="1"/>
          </p:cNvSpPr>
          <p:nvPr>
            <p:ph type="sldNum" sz="quarter" idx="12"/>
          </p:nvPr>
        </p:nvSpPr>
        <p:spPr/>
        <p:txBody>
          <a:bodyPr/>
          <a:lstStyle/>
          <a:p>
            <a:fld id="{2D4E256F-C989-9D45-9136-B62EA99AC904}" type="slidenum">
              <a:rPr lang="en-GB" smtClean="0"/>
              <a:pPr/>
              <a:t>2</a:t>
            </a:fld>
            <a:endParaRPr lang="en-GB"/>
          </a:p>
        </p:txBody>
      </p:sp>
      <p:pic>
        <p:nvPicPr>
          <p:cNvPr id="5" name="Imagem 4">
            <a:extLst>
              <a:ext uri="{FF2B5EF4-FFF2-40B4-BE49-F238E27FC236}">
                <a16:creationId xmlns:a16="http://schemas.microsoft.com/office/drawing/2014/main" id="{09E1FB09-06D4-21B0-00D8-E2BF7B283EA5}"/>
              </a:ext>
            </a:extLst>
          </p:cNvPr>
          <p:cNvPicPr>
            <a:picLocks noChangeAspect="1"/>
          </p:cNvPicPr>
          <p:nvPr/>
        </p:nvPicPr>
        <p:blipFill>
          <a:blip r:embed="rId2"/>
          <a:stretch>
            <a:fillRect/>
          </a:stretch>
        </p:blipFill>
        <p:spPr>
          <a:xfrm>
            <a:off x="926776" y="4328223"/>
            <a:ext cx="3006244" cy="2439127"/>
          </a:xfrm>
          <a:prstGeom prst="rect">
            <a:avLst/>
          </a:prstGeom>
        </p:spPr>
      </p:pic>
      <p:graphicFrame>
        <p:nvGraphicFramePr>
          <p:cNvPr id="8" name="Diagrama 7">
            <a:extLst>
              <a:ext uri="{FF2B5EF4-FFF2-40B4-BE49-F238E27FC236}">
                <a16:creationId xmlns:a16="http://schemas.microsoft.com/office/drawing/2014/main" id="{0DF1D17D-67C1-CB5C-FBD0-7A5086B10851}"/>
              </a:ext>
            </a:extLst>
          </p:cNvPr>
          <p:cNvGraphicFramePr/>
          <p:nvPr>
            <p:extLst>
              <p:ext uri="{D42A27DB-BD31-4B8C-83A1-F6EECF244321}">
                <p14:modId xmlns:p14="http://schemas.microsoft.com/office/powerpoint/2010/main" val="3768000266"/>
              </p:ext>
            </p:extLst>
          </p:nvPr>
        </p:nvGraphicFramePr>
        <p:xfrm>
          <a:off x="1081548" y="1083212"/>
          <a:ext cx="10272252" cy="25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a 8">
            <a:extLst>
              <a:ext uri="{FF2B5EF4-FFF2-40B4-BE49-F238E27FC236}">
                <a16:creationId xmlns:a16="http://schemas.microsoft.com/office/drawing/2014/main" id="{8EA5E2C4-0E7C-FEE4-8F10-35508629CB64}"/>
              </a:ext>
            </a:extLst>
          </p:cNvPr>
          <p:cNvGraphicFramePr/>
          <p:nvPr/>
        </p:nvGraphicFramePr>
        <p:xfrm>
          <a:off x="5200012" y="4726169"/>
          <a:ext cx="6821175" cy="15799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Marcador de Posição de Conteúdo 14">
            <a:extLst>
              <a:ext uri="{FF2B5EF4-FFF2-40B4-BE49-F238E27FC236}">
                <a16:creationId xmlns:a16="http://schemas.microsoft.com/office/drawing/2014/main" id="{7AF9843B-B888-8F10-D58C-52033EB6C330}"/>
              </a:ext>
            </a:extLst>
          </p:cNvPr>
          <p:cNvSpPr txBox="1">
            <a:spLocks/>
          </p:cNvSpPr>
          <p:nvPr/>
        </p:nvSpPr>
        <p:spPr>
          <a:xfrm>
            <a:off x="3547580" y="4906217"/>
            <a:ext cx="2297682" cy="11347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fr-FR" sz="20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Amélioration de l’accès aux services de santé :</a:t>
            </a:r>
            <a:endParaRPr kumimoji="0" lang="pt-AO" sz="2000" b="1"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85171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C7E3-B50F-14C6-2217-01DF232B42FE}"/>
              </a:ext>
            </a:extLst>
          </p:cNvPr>
          <p:cNvSpPr>
            <a:spLocks noGrp="1"/>
          </p:cNvSpPr>
          <p:nvPr>
            <p:ph type="title"/>
          </p:nvPr>
        </p:nvSpPr>
        <p:spPr/>
        <p:txBody>
          <a:bodyPr>
            <a:normAutofit/>
          </a:bodyPr>
          <a:lstStyle/>
          <a:p>
            <a:r>
              <a:rPr lang="fr-FR" sz="3200" dirty="0"/>
              <a:t>Pourquoi l’égalité des sexes dans la vaccination</a:t>
            </a:r>
            <a:endParaRPr lang="pt-PT" sz="3200" dirty="0"/>
          </a:p>
        </p:txBody>
      </p:sp>
      <p:sp>
        <p:nvSpPr>
          <p:cNvPr id="3" name="Content Placeholder 2">
            <a:extLst>
              <a:ext uri="{FF2B5EF4-FFF2-40B4-BE49-F238E27FC236}">
                <a16:creationId xmlns:a16="http://schemas.microsoft.com/office/drawing/2014/main" id="{33FD79F2-5F31-5CDA-F524-512B771EB855}"/>
              </a:ext>
            </a:extLst>
          </p:cNvPr>
          <p:cNvSpPr>
            <a:spLocks noGrp="1"/>
          </p:cNvSpPr>
          <p:nvPr>
            <p:ph idx="1"/>
          </p:nvPr>
        </p:nvSpPr>
        <p:spPr>
          <a:xfrm>
            <a:off x="1062488" y="1207698"/>
            <a:ext cx="10515600" cy="5475894"/>
          </a:xfrm>
        </p:spPr>
        <p:txBody>
          <a:bodyPr>
            <a:normAutofit lnSpcReduction="10000"/>
          </a:bodyPr>
          <a:lstStyle/>
          <a:p>
            <a:pPr marL="0" indent="0">
              <a:buNone/>
            </a:pPr>
            <a:r>
              <a:rPr lang="fr-FR" sz="2800" dirty="0">
                <a:latin typeface="Calibri" panose="020F0502020204030204" pitchFamily="34" charset="0"/>
                <a:ea typeface="Times New Roman" panose="02020603050405020304" pitchFamily="18" charset="0"/>
              </a:rPr>
              <a:t>Il est extrêmement important de désagréger les données de vaccination par sexe pour plusieurs raisons</a:t>
            </a:r>
            <a:r>
              <a:rPr lang="pt-PT" sz="2800" dirty="0">
                <a:effectLst/>
                <a:latin typeface="Calibri" panose="020F0502020204030204" pitchFamily="34" charset="0"/>
                <a:ea typeface="Times New Roman" panose="02020603050405020304" pitchFamily="18" charset="0"/>
              </a:rPr>
              <a:t>:</a:t>
            </a:r>
          </a:p>
          <a:p>
            <a:pPr lvl="1"/>
            <a:r>
              <a:rPr lang="fr-FR" dirty="0">
                <a:latin typeface="Calibri" panose="020F0502020204030204" pitchFamily="34" charset="0"/>
                <a:ea typeface="Times New Roman" panose="02020603050405020304" pitchFamily="18" charset="0"/>
              </a:rPr>
              <a:t>Identification des inégalités : Identifier les inégalités dans l’accès à la couverture vaccinale
Politiques de santé publique : faciliter la création de stratégies et de politiques plus ciblées
Comprendre les comportements en matière de santé : La désagrégation permet de mieux comprendre certaines attitudes et comportements à l’égard de la vaccination et d’adopter des mesures de sensibilisation.
Équité en santé : veiller à ce que tous les groupes aient un accès égal à la vaccination, contribuant ainsi à la réalisation de l’un des ODD qui met l’accent sur l’égalité des sexes.</a:t>
            </a:r>
            <a:endParaRPr lang="pt-PT" sz="2800" dirty="0">
              <a:latin typeface="Calibri" panose="020F0502020204030204" pitchFamily="34" charset="0"/>
              <a:ea typeface="Times New Roman" panose="02020603050405020304" pitchFamily="18" charset="0"/>
            </a:endParaRPr>
          </a:p>
          <a:p>
            <a:pPr marL="0" indent="0">
              <a:buNone/>
            </a:pPr>
            <a:r>
              <a:rPr lang="fr-FR" sz="2800" dirty="0">
                <a:latin typeface="Calibri" panose="020F0502020204030204" pitchFamily="34" charset="0"/>
                <a:ea typeface="Times New Roman" panose="02020603050405020304" pitchFamily="18" charset="0"/>
              </a:rPr>
              <a:t>En résumé, la désagrégation des données de vaccination par sexe permet d’avoir une vue plus précise et plus détaillée des disparités et des besoins en matière de santé, ce qui permet des interventions plus efficaces et équitables.</a:t>
            </a:r>
            <a:r>
              <a:rPr lang="en-US" sz="2800" dirty="0">
                <a:effectLst/>
                <a:latin typeface="Calibri" panose="020F0502020204030204" pitchFamily="34" charset="0"/>
                <a:ea typeface="Times New Roman" panose="02020603050405020304" pitchFamily="18" charset="0"/>
              </a:rPr>
              <a:t>.</a:t>
            </a:r>
            <a:endParaRPr lang="en-US" sz="3600" dirty="0"/>
          </a:p>
        </p:txBody>
      </p:sp>
      <p:sp>
        <p:nvSpPr>
          <p:cNvPr id="4" name="Slide Number Placeholder 3">
            <a:extLst>
              <a:ext uri="{FF2B5EF4-FFF2-40B4-BE49-F238E27FC236}">
                <a16:creationId xmlns:a16="http://schemas.microsoft.com/office/drawing/2014/main" id="{CC01BF3B-A0DF-F323-71BA-2D1C21681F97}"/>
              </a:ext>
            </a:extLst>
          </p:cNvPr>
          <p:cNvSpPr>
            <a:spLocks noGrp="1"/>
          </p:cNvSpPr>
          <p:nvPr>
            <p:ph type="sldNum" sz="quarter" idx="12"/>
          </p:nvPr>
        </p:nvSpPr>
        <p:spPr/>
        <p:txBody>
          <a:bodyPr/>
          <a:lstStyle/>
          <a:p>
            <a:fld id="{2D4E256F-C989-9D45-9136-B62EA99AC904}" type="slidenum">
              <a:rPr lang="en-GB" smtClean="0"/>
              <a:pPr/>
              <a:t>3</a:t>
            </a:fld>
            <a:endParaRPr lang="en-GB"/>
          </a:p>
        </p:txBody>
      </p:sp>
    </p:spTree>
    <p:extLst>
      <p:ext uri="{BB962C8B-B14F-4D97-AF65-F5344CB8AC3E}">
        <p14:creationId xmlns:p14="http://schemas.microsoft.com/office/powerpoint/2010/main" val="410627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8587C-1C84-A40E-33AB-AF00686560C4}"/>
              </a:ext>
            </a:extLst>
          </p:cNvPr>
          <p:cNvSpPr>
            <a:spLocks noGrp="1"/>
          </p:cNvSpPr>
          <p:nvPr>
            <p:ph type="title"/>
          </p:nvPr>
        </p:nvSpPr>
        <p:spPr>
          <a:xfrm>
            <a:off x="838200" y="-103740"/>
            <a:ext cx="10515600" cy="1124630"/>
          </a:xfrm>
        </p:spPr>
        <p:txBody>
          <a:bodyPr/>
          <a:lstStyle/>
          <a:p>
            <a:pPr algn="ctr"/>
            <a:r>
              <a:rPr lang="pt-BR" dirty="0"/>
              <a:t>SITUATION</a:t>
            </a:r>
            <a:endParaRPr lang="en-US" dirty="0"/>
          </a:p>
        </p:txBody>
      </p:sp>
      <p:sp>
        <p:nvSpPr>
          <p:cNvPr id="4" name="Slide Number Placeholder 3">
            <a:extLst>
              <a:ext uri="{FF2B5EF4-FFF2-40B4-BE49-F238E27FC236}">
                <a16:creationId xmlns:a16="http://schemas.microsoft.com/office/drawing/2014/main" id="{22B1F7A2-D5F0-D7B6-88FB-491DC5486B2F}"/>
              </a:ext>
            </a:extLst>
          </p:cNvPr>
          <p:cNvSpPr>
            <a:spLocks noGrp="1"/>
          </p:cNvSpPr>
          <p:nvPr>
            <p:ph type="sldNum" sz="quarter" idx="12"/>
          </p:nvPr>
        </p:nvSpPr>
        <p:spPr/>
        <p:txBody>
          <a:bodyPr/>
          <a:lstStyle/>
          <a:p>
            <a:fld id="{2D4E256F-C989-9D45-9136-B62EA99AC904}" type="slidenum">
              <a:rPr lang="en-GB" smtClean="0"/>
              <a:pPr/>
              <a:t>4</a:t>
            </a:fld>
            <a:endParaRPr lang="en-GB"/>
          </a:p>
        </p:txBody>
      </p:sp>
      <p:graphicFrame>
        <p:nvGraphicFramePr>
          <p:cNvPr id="5" name="Chart 4">
            <a:extLst>
              <a:ext uri="{FF2B5EF4-FFF2-40B4-BE49-F238E27FC236}">
                <a16:creationId xmlns:a16="http://schemas.microsoft.com/office/drawing/2014/main" id="{B2D01FA9-F3A2-C422-ECEF-CF583CF8ED34}"/>
              </a:ext>
            </a:extLst>
          </p:cNvPr>
          <p:cNvGraphicFramePr>
            <a:graphicFrameLocks/>
          </p:cNvGraphicFramePr>
          <p:nvPr>
            <p:extLst>
              <p:ext uri="{D42A27DB-BD31-4B8C-83A1-F6EECF244321}">
                <p14:modId xmlns:p14="http://schemas.microsoft.com/office/powerpoint/2010/main" val="180428712"/>
              </p:ext>
            </p:extLst>
          </p:nvPr>
        </p:nvGraphicFramePr>
        <p:xfrm>
          <a:off x="6324600" y="670559"/>
          <a:ext cx="5780396" cy="3276601"/>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6">
            <a:extLst>
              <a:ext uri="{FF2B5EF4-FFF2-40B4-BE49-F238E27FC236}">
                <a16:creationId xmlns:a16="http://schemas.microsoft.com/office/drawing/2014/main" id="{62C1C0C0-74DB-0D0F-A680-67F807075EF8}"/>
              </a:ext>
            </a:extLst>
          </p:cNvPr>
          <p:cNvSpPr>
            <a:spLocks noGrp="1"/>
          </p:cNvSpPr>
          <p:nvPr>
            <p:ph idx="1"/>
          </p:nvPr>
        </p:nvSpPr>
        <p:spPr>
          <a:xfrm>
            <a:off x="1177916" y="739811"/>
            <a:ext cx="4896476" cy="3276601"/>
          </a:xfrm>
          <a:ln>
            <a:solidFill>
              <a:srgbClr val="00205C"/>
            </a:solidFill>
          </a:ln>
        </p:spPr>
        <p:txBody>
          <a:bodyPr>
            <a:normAutofit fontScale="25000" lnSpcReduction="20000"/>
          </a:bodyPr>
          <a:lstStyle/>
          <a:p>
            <a:pPr marL="0" marR="0" lvl="0" indent="0" algn="just">
              <a:lnSpc>
                <a:spcPct val="107000"/>
              </a:lnSpc>
              <a:spcBef>
                <a:spcPts val="0"/>
              </a:spcBef>
              <a:spcAft>
                <a:spcPts val="125"/>
              </a:spcAft>
              <a:buNone/>
            </a:pPr>
            <a:r>
              <a:rPr lang="pt-PT"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8000" dirty="0">
              <a:effectLst/>
              <a:latin typeface="Calibri" panose="020F0502020204030204" pitchFamily="34" charset="0"/>
              <a:ea typeface="Times New Roman" panose="02020603050405020304" pitchFamily="18" charset="0"/>
            </a:endParaRPr>
          </a:p>
          <a:p>
            <a:pPr algn="just">
              <a:lnSpc>
                <a:spcPct val="107000"/>
              </a:lnSpc>
              <a:spcBef>
                <a:spcPts val="0"/>
              </a:spcBef>
              <a:spcAft>
                <a:spcPts val="125"/>
              </a:spcAft>
            </a:pPr>
            <a:r>
              <a:rPr lang="fr-FR" sz="8900" dirty="0">
                <a:latin typeface="Calibri" panose="020F0502020204030204" pitchFamily="34" charset="0"/>
                <a:ea typeface="Times New Roman" panose="02020603050405020304" pitchFamily="18" charset="0"/>
              </a:rPr>
              <a:t>Les résultats de l’enquête sur les indicateurs multiples de santé 2015/16 ne révèlent aucune différence significative dans l’accès à la vaccination entre les garçons et les filles. 
À l’heure actuelle, la vaccination systématique ne collecte pas de données par sexe, ce qui rend difficile d’avoir des informations exactes sur la situation.</a:t>
            </a:r>
            <a:endParaRPr lang="pt-PT" sz="8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6">
            <a:extLst>
              <a:ext uri="{FF2B5EF4-FFF2-40B4-BE49-F238E27FC236}">
                <a16:creationId xmlns:a16="http://schemas.microsoft.com/office/drawing/2014/main" id="{322028AF-58E6-0BB4-211B-F3E2A68B118A}"/>
              </a:ext>
            </a:extLst>
          </p:cNvPr>
          <p:cNvSpPr txBox="1">
            <a:spLocks/>
          </p:cNvSpPr>
          <p:nvPr/>
        </p:nvSpPr>
        <p:spPr>
          <a:xfrm>
            <a:off x="1177916" y="4057976"/>
            <a:ext cx="10515600" cy="2966273"/>
          </a:xfrm>
          <a:prstGeom prst="rect">
            <a:avLst/>
          </a:prstGeom>
          <a:ln>
            <a:solidFill>
              <a:srgbClr val="00205C"/>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Clr>
                <a:schemeClr val="accent1">
                  <a:lumMod val="60000"/>
                  <a:lumOff val="40000"/>
                </a:schemeClr>
              </a:buClr>
              <a:buFont typeface="Arial" panose="020B0604020202020204" pitchFamily="34" charset="0"/>
              <a:buChar char="•"/>
              <a:defRPr sz="25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1pPr>
            <a:lvl2pPr marL="6858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4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2pPr>
            <a:lvl3pPr marL="11430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3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3pPr>
            <a:lvl4pPr marL="16002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22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4pPr>
            <a:lvl5pPr marL="1828800" indent="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None/>
              <a:defRPr sz="2100" b="0" i="0" kern="1200">
                <a:solidFill>
                  <a:schemeClr val="tx1"/>
                </a:solidFill>
                <a:latin typeface="Roboto Condensed" panose="02000000000000000000" pitchFamily="2" charset="0"/>
                <a:ea typeface="Roboto Condensed"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125"/>
              </a:spcAft>
              <a:buNone/>
            </a:pPr>
            <a:endParaRPr lang="pt-PT" sz="9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125"/>
              </a:spcAft>
            </a:pPr>
            <a:r>
              <a:rPr lang="fr-FR" sz="9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La majorité de la population est urbain (63,4%). Les enfants des zones urbaines ont un meilleur accès à la vaccination.
Les données de l’enquête révèlent que le niveau d’éducation n’est pas un obstacle majeur à l’accès à la vaccination (30 % de la scolarité, primaire (33 %) et secondaire et supérieur (37 %). 
Plus le pouvoir économique des parents est grand, plus la couverture vaccinale des enfants est importante.</a:t>
            </a:r>
            <a:endParaRPr lang="pt-PT"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125"/>
              </a:spcAft>
              <a:buFont typeface="Arial" panose="020B0604020202020204" pitchFamily="34" charset="0"/>
              <a:buNone/>
            </a:pPr>
            <a:endParaRPr lang="pt-PT"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125"/>
              </a:spcAft>
              <a:buFont typeface="Arial" panose="020B0604020202020204" pitchFamily="34" charset="0"/>
              <a:buNone/>
            </a:pPr>
            <a:r>
              <a:rPr lang="pt-PT"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8415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7F06D-BD3E-28C2-8ECB-8AA8DEB4899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33E6FB2-9E4E-205E-C5A5-E26B5C764B88}"/>
              </a:ext>
            </a:extLst>
          </p:cNvPr>
          <p:cNvSpPr>
            <a:spLocks noGrp="1"/>
          </p:cNvSpPr>
          <p:nvPr>
            <p:ph type="title"/>
          </p:nvPr>
        </p:nvSpPr>
        <p:spPr>
          <a:xfrm>
            <a:off x="838200" y="-13252"/>
            <a:ext cx="10515600" cy="639950"/>
          </a:xfrm>
        </p:spPr>
        <p:txBody>
          <a:bodyPr/>
          <a:lstStyle/>
          <a:p>
            <a:pPr algn="ctr"/>
            <a:r>
              <a:rPr lang="pt-BR" sz="3200" dirty="0">
                <a:solidFill>
                  <a:srgbClr val="000000"/>
                </a:solidFill>
              </a:rPr>
              <a:t>Desafios</a:t>
            </a:r>
            <a:endParaRPr lang="pt-BR" sz="3200" b="1" i="0" dirty="0">
              <a:solidFill>
                <a:srgbClr val="000000"/>
              </a:solidFill>
              <a:effectLst/>
            </a:endParaRPr>
          </a:p>
        </p:txBody>
      </p:sp>
      <p:sp>
        <p:nvSpPr>
          <p:cNvPr id="7" name="Content Placeholder 6">
            <a:extLst>
              <a:ext uri="{FF2B5EF4-FFF2-40B4-BE49-F238E27FC236}">
                <a16:creationId xmlns:a16="http://schemas.microsoft.com/office/drawing/2014/main" id="{31F9A793-6C65-D7CC-89B6-4CB2BCD8824D}"/>
              </a:ext>
            </a:extLst>
          </p:cNvPr>
          <p:cNvSpPr>
            <a:spLocks noGrp="1"/>
          </p:cNvSpPr>
          <p:nvPr>
            <p:ph idx="1"/>
          </p:nvPr>
        </p:nvSpPr>
        <p:spPr>
          <a:xfrm>
            <a:off x="1191734" y="626697"/>
            <a:ext cx="10637520" cy="6084345"/>
          </a:xfrm>
          <a:ln>
            <a:solidFill>
              <a:srgbClr val="00205C"/>
            </a:solidFill>
          </a:ln>
        </p:spPr>
        <p:txBody>
          <a:bodyPr>
            <a:normAutofit fontScale="25000" lnSpcReduction="20000"/>
          </a:bodyPr>
          <a:lstStyle/>
          <a:p>
            <a:pPr marL="0" marR="0" lvl="0" indent="0" algn="just">
              <a:lnSpc>
                <a:spcPct val="107000"/>
              </a:lnSpc>
              <a:spcBef>
                <a:spcPts val="0"/>
              </a:spcBef>
              <a:spcAft>
                <a:spcPts val="125"/>
              </a:spcAft>
              <a:buNone/>
            </a:pPr>
            <a:r>
              <a:rPr lang="pt-PT"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a:lnSpc>
                <a:spcPct val="107000"/>
              </a:lnSpc>
              <a:spcBef>
                <a:spcPts val="0"/>
              </a:spcBef>
              <a:spcAft>
                <a:spcPts val="125"/>
              </a:spcAft>
              <a:buNone/>
            </a:pPr>
            <a:r>
              <a:rPr lang="en-US" sz="8000" b="1" dirty="0">
                <a:solidFill>
                  <a:srgbClr val="4472C4"/>
                </a:solidFill>
                <a:latin typeface="Calibri" panose="020F0502020204030204" pitchFamily="34" charset="0"/>
                <a:ea typeface="Times New Roman" panose="02020603050405020304" pitchFamily="18" charset="0"/>
              </a:rPr>
              <a:t>1 </a:t>
            </a:r>
            <a:r>
              <a:rPr lang="fr-FR" sz="8000" b="1" dirty="0">
                <a:solidFill>
                  <a:srgbClr val="4472C4"/>
                </a:solidFill>
                <a:latin typeface="Calibri" panose="020F0502020204030204" pitchFamily="34" charset="0"/>
                <a:ea typeface="Times New Roman" panose="02020603050405020304" pitchFamily="18" charset="0"/>
              </a:rPr>
              <a:t>. Collecte de données désagrégées et exactes</a:t>
            </a:r>
            <a:endParaRPr lang="pt-PT" sz="8000" b="1" dirty="0">
              <a:solidFill>
                <a:srgbClr val="4472C4"/>
              </a:solidFill>
              <a:effectLst/>
              <a:latin typeface="Calibri" panose="020F0502020204030204" pitchFamily="34" charset="0"/>
              <a:ea typeface="Times New Roman" panose="02020603050405020304" pitchFamily="18" charset="0"/>
            </a:endParaRPr>
          </a:p>
          <a:p>
            <a:pPr lvl="1" algn="just">
              <a:lnSpc>
                <a:spcPct val="107000"/>
              </a:lnSpc>
              <a:spcBef>
                <a:spcPts val="0"/>
              </a:spcBef>
              <a:spcAft>
                <a:spcPts val="125"/>
              </a:spcAft>
            </a:pPr>
            <a:r>
              <a:rPr lang="pt-PT" sz="8000" b="1" dirty="0" err="1">
                <a:latin typeface="Calibri" panose="020F0502020204030204" pitchFamily="34" charset="0"/>
                <a:ea typeface="Times New Roman" panose="02020603050405020304" pitchFamily="18" charset="0"/>
              </a:rPr>
              <a:t>Données</a:t>
            </a:r>
            <a:r>
              <a:rPr lang="pt-PT" sz="8000" b="1" dirty="0">
                <a:latin typeface="Calibri" panose="020F0502020204030204" pitchFamily="34" charset="0"/>
                <a:ea typeface="Times New Roman" panose="02020603050405020304" pitchFamily="18" charset="0"/>
              </a:rPr>
              <a:t> </a:t>
            </a:r>
            <a:r>
              <a:rPr lang="pt-PT" sz="8000" b="1" dirty="0" err="1">
                <a:latin typeface="Calibri" panose="020F0502020204030204" pitchFamily="34" charset="0"/>
                <a:ea typeface="Times New Roman" panose="02020603050405020304" pitchFamily="18" charset="0"/>
              </a:rPr>
              <a:t>ventilées</a:t>
            </a:r>
            <a:r>
              <a:rPr lang="pt-PT" sz="8000" b="1" dirty="0">
                <a:latin typeface="Calibri" panose="020F0502020204030204" pitchFamily="34" charset="0"/>
                <a:ea typeface="Times New Roman" panose="02020603050405020304" pitchFamily="18" charset="0"/>
              </a:rPr>
              <a:t> par </a:t>
            </a:r>
            <a:r>
              <a:rPr lang="pt-PT" sz="8000" b="1" dirty="0" err="1">
                <a:latin typeface="Calibri" panose="020F0502020204030204" pitchFamily="34" charset="0"/>
                <a:ea typeface="Times New Roman" panose="02020603050405020304" pitchFamily="18" charset="0"/>
              </a:rPr>
              <a:t>sexe</a:t>
            </a:r>
            <a:r>
              <a:rPr lang="pt-PT" sz="8000" dirty="0">
                <a:latin typeface="Calibri" panose="020F0502020204030204" pitchFamily="34" charset="0"/>
                <a:ea typeface="Times New Roman" panose="02020603050405020304" pitchFamily="18" charset="0"/>
              </a:rPr>
              <a:t>- </a:t>
            </a:r>
            <a:r>
              <a:rPr lang="fr-FR" sz="8000" dirty="0">
                <a:latin typeface="Calibri" panose="020F0502020204030204" pitchFamily="34" charset="0"/>
                <a:ea typeface="Times New Roman" panose="02020603050405020304" pitchFamily="18" charset="0"/>
              </a:rPr>
              <a:t>Limites importantes dans la collecte et la disponibilité des données de vaccination ventilées par sexe</a:t>
            </a:r>
            <a:r>
              <a:rPr lang="pt-PT" sz="8000" dirty="0">
                <a:effectLst/>
                <a:latin typeface="Calibri" panose="020F0502020204030204" pitchFamily="34" charset="0"/>
                <a:ea typeface="Times New Roman" panose="02020603050405020304" pitchFamily="18" charset="0"/>
              </a:rPr>
              <a:t>. </a:t>
            </a:r>
          </a:p>
          <a:p>
            <a:pPr marL="0" marR="0" lvl="0" indent="0" algn="just">
              <a:lnSpc>
                <a:spcPct val="107000"/>
              </a:lnSpc>
              <a:spcBef>
                <a:spcPts val="0"/>
              </a:spcBef>
              <a:spcAft>
                <a:spcPts val="125"/>
              </a:spcAft>
              <a:buNone/>
            </a:pPr>
            <a:endParaRPr lang="en-US" sz="8000" dirty="0">
              <a:effectLst/>
              <a:latin typeface="Calibri" panose="020F0502020204030204" pitchFamily="34" charset="0"/>
              <a:ea typeface="Times New Roman" panose="02020603050405020304" pitchFamily="18" charset="0"/>
            </a:endParaRPr>
          </a:p>
          <a:p>
            <a:pPr marL="0" marR="0" lvl="0" indent="0" algn="just">
              <a:lnSpc>
                <a:spcPct val="107000"/>
              </a:lnSpc>
              <a:spcBef>
                <a:spcPts val="0"/>
              </a:spcBef>
              <a:spcAft>
                <a:spcPts val="125"/>
              </a:spcAft>
              <a:buNone/>
            </a:pPr>
            <a:r>
              <a:rPr lang="en-US" sz="8000" dirty="0">
                <a:effectLst/>
                <a:latin typeface="Calibri" panose="020F0502020204030204" pitchFamily="34" charset="0"/>
                <a:ea typeface="Times New Roman" panose="02020603050405020304" pitchFamily="18" charset="0"/>
              </a:rPr>
              <a:t>2</a:t>
            </a:r>
            <a:r>
              <a:rPr lang="pt-PT" sz="8000" dirty="0">
                <a:effectLst/>
                <a:latin typeface="Calibri" panose="020F0502020204030204" pitchFamily="34" charset="0"/>
                <a:ea typeface="Times New Roman" panose="02020603050405020304" pitchFamily="18" charset="0"/>
              </a:rPr>
              <a:t>. </a:t>
            </a:r>
            <a:r>
              <a:rPr lang="fr-FR" sz="8000" b="1" dirty="0">
                <a:solidFill>
                  <a:srgbClr val="4472C4"/>
                </a:solidFill>
                <a:latin typeface="Calibri" panose="020F0502020204030204" pitchFamily="34" charset="0"/>
                <a:ea typeface="Times New Roman" panose="02020603050405020304" pitchFamily="18" charset="0"/>
              </a:rPr>
              <a:t>Influence des normes culturelles et sociales</a:t>
            </a:r>
            <a:endParaRPr lang="pt-PT" sz="8000" b="1" dirty="0">
              <a:solidFill>
                <a:srgbClr val="4472C4"/>
              </a:solidFill>
              <a:effectLst/>
              <a:latin typeface="Calibri" panose="020F0502020204030204" pitchFamily="34" charset="0"/>
              <a:ea typeface="Times New Roman" panose="02020603050405020304" pitchFamily="18" charset="0"/>
            </a:endParaRPr>
          </a:p>
          <a:p>
            <a:pPr lvl="1" algn="just">
              <a:lnSpc>
                <a:spcPct val="107000"/>
              </a:lnSpc>
              <a:spcBef>
                <a:spcPts val="0"/>
              </a:spcBef>
              <a:spcAft>
                <a:spcPts val="125"/>
              </a:spcAft>
            </a:pPr>
            <a:r>
              <a:rPr lang="pt-PT" sz="8000" b="1" dirty="0" err="1">
                <a:latin typeface="Calibri" panose="020F0502020204030204" pitchFamily="34" charset="0"/>
                <a:ea typeface="Times New Roman" panose="02020603050405020304" pitchFamily="18" charset="0"/>
              </a:rPr>
              <a:t>Normes</a:t>
            </a:r>
            <a:r>
              <a:rPr lang="pt-PT" sz="8000" b="1" dirty="0">
                <a:latin typeface="Calibri" panose="020F0502020204030204" pitchFamily="34" charset="0"/>
                <a:ea typeface="Times New Roman" panose="02020603050405020304" pitchFamily="18" charset="0"/>
              </a:rPr>
              <a:t> de </a:t>
            </a:r>
            <a:r>
              <a:rPr lang="pt-PT" sz="8000" b="1" dirty="0" err="1">
                <a:latin typeface="Calibri" panose="020F0502020204030204" pitchFamily="34" charset="0"/>
                <a:ea typeface="Times New Roman" panose="02020603050405020304" pitchFamily="18" charset="0"/>
              </a:rPr>
              <a:t>genre</a:t>
            </a:r>
            <a:r>
              <a:rPr lang="pt-PT" sz="8000" dirty="0">
                <a:effectLst/>
                <a:latin typeface="Calibri" panose="020F0502020204030204" pitchFamily="34" charset="0"/>
                <a:ea typeface="Times New Roman" panose="02020603050405020304" pitchFamily="18" charset="0"/>
              </a:rPr>
              <a:t>- </a:t>
            </a:r>
            <a:r>
              <a:rPr lang="fr-FR" sz="8000" dirty="0">
                <a:latin typeface="Calibri" panose="020F0502020204030204" pitchFamily="34" charset="0"/>
                <a:ea typeface="Times New Roman" panose="02020603050405020304" pitchFamily="18" charset="0"/>
              </a:rPr>
              <a:t>Les normes culturelles renforcent souvent les rôles traditionnels des sexes, ce qui peut limiter l’accès des femmes aux services de santé (p. ex., dans certaines communautés, les décisions en matière de santé familiale sont prises par les hommes, ce qui peut affecter la vaccination des femmes et des enfants)</a:t>
            </a:r>
            <a:endParaRPr lang="pt-PT" sz="8000" dirty="0">
              <a:effectLst/>
              <a:latin typeface="Calibri" panose="020F0502020204030204" pitchFamily="34" charset="0"/>
              <a:ea typeface="Times New Roman" panose="02020603050405020304" pitchFamily="18" charset="0"/>
            </a:endParaRPr>
          </a:p>
          <a:p>
            <a:pPr marL="0" marR="0" lvl="0" indent="0" algn="just">
              <a:lnSpc>
                <a:spcPct val="107000"/>
              </a:lnSpc>
              <a:spcBef>
                <a:spcPts val="0"/>
              </a:spcBef>
              <a:spcAft>
                <a:spcPts val="125"/>
              </a:spcAft>
              <a:buNone/>
            </a:pPr>
            <a:endParaRPr lang="pt-PT" sz="8000" dirty="0">
              <a:effectLst/>
              <a:latin typeface="Calibri" panose="020F0502020204030204" pitchFamily="34" charset="0"/>
              <a:ea typeface="Times New Roman" panose="02020603050405020304" pitchFamily="18" charset="0"/>
            </a:endParaRPr>
          </a:p>
          <a:p>
            <a:pPr marL="0" marR="0" lvl="0" indent="0" algn="just">
              <a:lnSpc>
                <a:spcPct val="107000"/>
              </a:lnSpc>
              <a:spcBef>
                <a:spcPts val="0"/>
              </a:spcBef>
              <a:spcAft>
                <a:spcPts val="125"/>
              </a:spcAft>
              <a:buNone/>
            </a:pPr>
            <a:r>
              <a:rPr lang="pt-PT" sz="8000" dirty="0">
                <a:effectLst/>
                <a:latin typeface="Calibri" panose="020F0502020204030204" pitchFamily="34" charset="0"/>
                <a:ea typeface="Times New Roman" panose="02020603050405020304" pitchFamily="18" charset="0"/>
              </a:rPr>
              <a:t>3. </a:t>
            </a:r>
            <a:r>
              <a:rPr lang="fr-FR" sz="8000" b="1" dirty="0">
                <a:solidFill>
                  <a:srgbClr val="4472C4"/>
                </a:solidFill>
                <a:latin typeface="Calibri" panose="020F0502020204030204" pitchFamily="34" charset="0"/>
                <a:ea typeface="Times New Roman" panose="02020603050405020304" pitchFamily="18" charset="0"/>
              </a:rPr>
              <a:t>Disparités régionales en matière d’accès géographique et d’infrastructure :</a:t>
            </a:r>
            <a:endParaRPr lang="pt-PT" sz="8000" dirty="0">
              <a:effectLst/>
              <a:latin typeface="Calibri" panose="020F0502020204030204" pitchFamily="34" charset="0"/>
              <a:ea typeface="Times New Roman" panose="02020603050405020304" pitchFamily="18" charset="0"/>
            </a:endParaRPr>
          </a:p>
          <a:p>
            <a:pPr lvl="1" algn="just">
              <a:lnSpc>
                <a:spcPct val="107000"/>
              </a:lnSpc>
              <a:spcBef>
                <a:spcPts val="0"/>
              </a:spcBef>
              <a:spcAft>
                <a:spcPts val="125"/>
              </a:spcAft>
            </a:pPr>
            <a:r>
              <a:rPr lang="pt-PT" sz="8000" b="1" dirty="0" err="1">
                <a:latin typeface="Calibri" panose="020F0502020204030204" pitchFamily="34" charset="0"/>
                <a:ea typeface="Times New Roman" panose="02020603050405020304" pitchFamily="18" charset="0"/>
              </a:rPr>
              <a:t>Distances</a:t>
            </a:r>
            <a:r>
              <a:rPr lang="pt-PT" sz="8000" b="1" dirty="0">
                <a:latin typeface="Calibri" panose="020F0502020204030204" pitchFamily="34" charset="0"/>
                <a:ea typeface="Times New Roman" panose="02020603050405020304" pitchFamily="18" charset="0"/>
              </a:rPr>
              <a:t> </a:t>
            </a:r>
            <a:r>
              <a:rPr lang="pt-PT" sz="8000" dirty="0">
                <a:effectLst/>
                <a:latin typeface="Calibri" panose="020F0502020204030204" pitchFamily="34" charset="0"/>
                <a:ea typeface="Times New Roman" panose="02020603050405020304" pitchFamily="18" charset="0"/>
              </a:rPr>
              <a:t>- </a:t>
            </a:r>
            <a:r>
              <a:rPr lang="pt-PT" sz="8000" dirty="0">
                <a:latin typeface="Calibri" panose="020F0502020204030204" pitchFamily="34" charset="0"/>
                <a:ea typeface="Times New Roman" panose="02020603050405020304" pitchFamily="18" charset="0"/>
              </a:rPr>
              <a:t> </a:t>
            </a:r>
            <a:r>
              <a:rPr lang="fr-FR" sz="8000" dirty="0">
                <a:latin typeface="Calibri" panose="020F0502020204030204" pitchFamily="34" charset="0"/>
                <a:ea typeface="Times New Roman" panose="02020603050405020304" pitchFamily="18" charset="0"/>
              </a:rPr>
              <a:t>Disparité importante entre les zones urbaines et rurales en ce qui a trait à l’accès aux services de santé (p. ex., longues distances, manque de transport).                              </a:t>
            </a:r>
          </a:p>
          <a:p>
            <a:pPr lvl="1" algn="just">
              <a:lnSpc>
                <a:spcPct val="107000"/>
              </a:lnSpc>
              <a:spcBef>
                <a:spcPts val="0"/>
              </a:spcBef>
              <a:spcAft>
                <a:spcPts val="125"/>
              </a:spcAft>
            </a:pPr>
            <a:r>
              <a:rPr lang="fr-FR" sz="8000" b="1" dirty="0">
                <a:latin typeface="Calibri" panose="020F0502020204030204" pitchFamily="34" charset="0"/>
                <a:ea typeface="Times New Roman" panose="02020603050405020304" pitchFamily="18" charset="0"/>
              </a:rPr>
              <a:t>Infrastructure de soins de santé limitée</a:t>
            </a:r>
            <a:r>
              <a:rPr lang="pt-PT" sz="8000" b="1" dirty="0">
                <a:latin typeface="Calibri" panose="020F0502020204030204" pitchFamily="34" charset="0"/>
                <a:ea typeface="Times New Roman" panose="02020603050405020304" pitchFamily="18" charset="0"/>
              </a:rPr>
              <a:t>- </a:t>
            </a:r>
            <a:r>
              <a:rPr lang="fr-FR" sz="8000" dirty="0">
                <a:latin typeface="Calibri" panose="020F0502020204030204" pitchFamily="34" charset="0"/>
                <a:ea typeface="Times New Roman" panose="02020603050405020304" pitchFamily="18" charset="0"/>
              </a:rPr>
              <a:t>Le manque d’infrastructures de santé adéquates dans de nombreuses régions du pays exacerbe les difficultés d’accès.</a:t>
            </a:r>
          </a:p>
          <a:p>
            <a:pPr marL="457200" lvl="1" indent="0" algn="just">
              <a:lnSpc>
                <a:spcPct val="107000"/>
              </a:lnSpc>
              <a:spcBef>
                <a:spcPts val="0"/>
              </a:spcBef>
              <a:spcAft>
                <a:spcPts val="125"/>
              </a:spcAft>
              <a:buNone/>
            </a:pPr>
            <a:endParaRPr lang="pt-PT" sz="8000" dirty="0">
              <a:effectLst/>
              <a:latin typeface="Calibri" panose="020F0502020204030204" pitchFamily="34" charset="0"/>
              <a:ea typeface="Times New Roman" panose="02020603050405020304" pitchFamily="18" charset="0"/>
            </a:endParaRPr>
          </a:p>
          <a:p>
            <a:pPr marL="0" marR="0" lvl="0" indent="0" algn="just">
              <a:lnSpc>
                <a:spcPct val="107000"/>
              </a:lnSpc>
              <a:spcBef>
                <a:spcPts val="0"/>
              </a:spcBef>
              <a:spcAft>
                <a:spcPts val="125"/>
              </a:spcAft>
              <a:buNone/>
            </a:pPr>
            <a:r>
              <a:rPr lang="pt-PT" sz="8000" dirty="0">
                <a:effectLst/>
                <a:latin typeface="Calibri" panose="020F0502020204030204" pitchFamily="34" charset="0"/>
                <a:ea typeface="Times New Roman" panose="02020603050405020304" pitchFamily="18" charset="0"/>
              </a:rPr>
              <a:t>4. </a:t>
            </a:r>
            <a:r>
              <a:rPr lang="pt-PT" sz="8000" b="1" dirty="0" err="1">
                <a:solidFill>
                  <a:srgbClr val="4472C4"/>
                </a:solidFill>
                <a:latin typeface="Calibri" panose="020F0502020204030204" pitchFamily="34" charset="0"/>
                <a:ea typeface="Times New Roman" panose="02020603050405020304" pitchFamily="18" charset="0"/>
              </a:rPr>
              <a:t>Éducation</a:t>
            </a:r>
            <a:endParaRPr lang="pt-PT" sz="8000" dirty="0">
              <a:effectLst/>
              <a:latin typeface="Calibri" panose="020F0502020204030204" pitchFamily="34" charset="0"/>
              <a:ea typeface="Times New Roman" panose="02020603050405020304" pitchFamily="18" charset="0"/>
            </a:endParaRPr>
          </a:p>
          <a:p>
            <a:pPr lvl="1" algn="just">
              <a:lnSpc>
                <a:spcPct val="107000"/>
              </a:lnSpc>
              <a:spcBef>
                <a:spcPts val="0"/>
              </a:spcBef>
              <a:spcAft>
                <a:spcPts val="125"/>
              </a:spcAft>
            </a:pPr>
            <a:r>
              <a:rPr lang="fr-FR" sz="8000" dirty="0">
                <a:latin typeface="Calibri" panose="020F0502020204030204" pitchFamily="34" charset="0"/>
                <a:ea typeface="Times New Roman" panose="02020603050405020304" pitchFamily="18" charset="0"/>
              </a:rPr>
              <a:t>Le faible niveau d’alphabétisation des femmes, en particulier dans les zones rurales, peut rendre difficile la compréhension de l’importance de la vaccination et de la manière d’accéder à ces services.</a:t>
            </a:r>
            <a:r>
              <a:rPr lang="pt-PT" sz="8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pt-PT" sz="8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153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2AD61A-D4EB-3CFE-ED22-6831811FF65E}"/>
              </a:ext>
            </a:extLst>
          </p:cNvPr>
          <p:cNvSpPr>
            <a:spLocks noGrp="1"/>
          </p:cNvSpPr>
          <p:nvPr>
            <p:ph type="sldNum" sz="quarter" idx="12"/>
          </p:nvPr>
        </p:nvSpPr>
        <p:spPr/>
        <p:txBody>
          <a:bodyPr/>
          <a:lstStyle/>
          <a:p>
            <a:fld id="{868A4626-453D-4943-B479-D8E5B3B92767}" type="slidenum">
              <a:rPr lang="en-GB" smtClean="0"/>
              <a:t>6</a:t>
            </a:fld>
            <a:endParaRPr lang="en-GB"/>
          </a:p>
        </p:txBody>
      </p:sp>
      <p:pic>
        <p:nvPicPr>
          <p:cNvPr id="3" name="Picture 2">
            <a:extLst>
              <a:ext uri="{FF2B5EF4-FFF2-40B4-BE49-F238E27FC236}">
                <a16:creationId xmlns:a16="http://schemas.microsoft.com/office/drawing/2014/main" id="{C60BA85C-0086-76F9-17C3-5861DF0432D6}"/>
              </a:ext>
            </a:extLst>
          </p:cNvPr>
          <p:cNvPicPr>
            <a:picLocks noChangeAspect="1"/>
          </p:cNvPicPr>
          <p:nvPr/>
        </p:nvPicPr>
        <p:blipFill>
          <a:blip r:embed="rId2"/>
          <a:stretch>
            <a:fillRect/>
          </a:stretch>
        </p:blipFill>
        <p:spPr>
          <a:xfrm>
            <a:off x="2812189" y="169524"/>
            <a:ext cx="3068305" cy="3924683"/>
          </a:xfrm>
          <a:prstGeom prst="rect">
            <a:avLst/>
          </a:prstGeom>
        </p:spPr>
      </p:pic>
      <p:pic>
        <p:nvPicPr>
          <p:cNvPr id="7" name="Imagem 15">
            <a:extLst>
              <a:ext uri="{FF2B5EF4-FFF2-40B4-BE49-F238E27FC236}">
                <a16:creationId xmlns:a16="http://schemas.microsoft.com/office/drawing/2014/main" id="{DB7077CF-B4D3-8B28-F07E-CFB7898FEAA3}"/>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8060013" y="275058"/>
            <a:ext cx="1540579" cy="1185704"/>
          </a:xfrm>
          <a:prstGeom prst="rect">
            <a:avLst/>
          </a:prstGeom>
        </p:spPr>
      </p:pic>
      <p:pic>
        <p:nvPicPr>
          <p:cNvPr id="9" name="Picture 8">
            <a:extLst>
              <a:ext uri="{FF2B5EF4-FFF2-40B4-BE49-F238E27FC236}">
                <a16:creationId xmlns:a16="http://schemas.microsoft.com/office/drawing/2014/main" id="{4CF71267-9AE1-09FC-C48E-FBCC4D84214D}"/>
              </a:ext>
            </a:extLst>
          </p:cNvPr>
          <p:cNvPicPr>
            <a:picLocks noChangeAspect="1"/>
          </p:cNvPicPr>
          <p:nvPr/>
        </p:nvPicPr>
        <p:blipFill>
          <a:blip r:embed="rId4"/>
          <a:stretch>
            <a:fillRect/>
          </a:stretch>
        </p:blipFill>
        <p:spPr>
          <a:xfrm>
            <a:off x="6247826" y="1494165"/>
            <a:ext cx="2582477" cy="1291238"/>
          </a:xfrm>
          <a:prstGeom prst="rect">
            <a:avLst/>
          </a:prstGeom>
        </p:spPr>
      </p:pic>
      <p:pic>
        <p:nvPicPr>
          <p:cNvPr id="10" name="Picture 9">
            <a:extLst>
              <a:ext uri="{FF2B5EF4-FFF2-40B4-BE49-F238E27FC236}">
                <a16:creationId xmlns:a16="http://schemas.microsoft.com/office/drawing/2014/main" id="{15B34443-436C-2F13-C56F-134AB80A0AFC}"/>
              </a:ext>
            </a:extLst>
          </p:cNvPr>
          <p:cNvPicPr>
            <a:picLocks noChangeAspect="1"/>
          </p:cNvPicPr>
          <p:nvPr/>
        </p:nvPicPr>
        <p:blipFill>
          <a:blip r:embed="rId5"/>
          <a:stretch>
            <a:fillRect/>
          </a:stretch>
        </p:blipFill>
        <p:spPr>
          <a:xfrm>
            <a:off x="9228405" y="1675942"/>
            <a:ext cx="2601389" cy="910169"/>
          </a:xfrm>
          <a:prstGeom prst="rect">
            <a:avLst/>
          </a:prstGeom>
        </p:spPr>
      </p:pic>
    </p:spTree>
    <p:extLst>
      <p:ext uri="{BB962C8B-B14F-4D97-AF65-F5344CB8AC3E}">
        <p14:creationId xmlns:p14="http://schemas.microsoft.com/office/powerpoint/2010/main" val="2586055533"/>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4B5CC9EDF221409618B2DF695DB40D" ma:contentTypeVersion="18" ma:contentTypeDescription="Create a new document." ma:contentTypeScope="" ma:versionID="30f1c54b7ce6f8c87a0b9d34cb992982">
  <xsd:schema xmlns:xsd="http://www.w3.org/2001/XMLSchema" xmlns:xs="http://www.w3.org/2001/XMLSchema" xmlns:p="http://schemas.microsoft.com/office/2006/metadata/properties" xmlns:ns2="9538e8e8-37da-4099-8b53-4520a2e56b40" xmlns:ns3="9293c628-f351-476b-bac4-4ac2b9a0ab84" targetNamespace="http://schemas.microsoft.com/office/2006/metadata/properties" ma:root="true" ma:fieldsID="2aa6c65805fe350010fa4cf46e56e689" ns2:_="" ns3:_="">
    <xsd:import namespace="9538e8e8-37da-4099-8b53-4520a2e56b40"/>
    <xsd:import namespace="9293c628-f351-476b-bac4-4ac2b9a0ab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e8e8-37da-4099-8b53-4520a2e56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93c628-f351-476b-bac4-4ac2b9a0ab8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d81e0e0-83b1-40b3-a78c-514a3eb937cf}" ma:internalName="TaxCatchAll" ma:showField="CatchAllData" ma:web="9293c628-f351-476b-bac4-4ac2b9a0ab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293c628-f351-476b-bac4-4ac2b9a0ab84" xsi:nil="true"/>
    <lcf76f155ced4ddcb4097134ff3c332f xmlns="9538e8e8-37da-4099-8b53-4520a2e56b4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FD5832-EA3F-4DBF-B55F-9B9689A04895}">
  <ds:schemaRefs>
    <ds:schemaRef ds:uri="9293c628-f351-476b-bac4-4ac2b9a0ab84"/>
    <ds:schemaRef ds:uri="9538e8e8-37da-4099-8b53-4520a2e56b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74C412-F661-4247-BD0F-D4BB45099BFC}">
  <ds:schemaRefs>
    <ds:schemaRef ds:uri="http://schemas.microsoft.com/sharepoint/v3/contenttype/forms"/>
  </ds:schemaRefs>
</ds:datastoreItem>
</file>

<file path=customXml/itemProps3.xml><?xml version="1.0" encoding="utf-8"?>
<ds:datastoreItem xmlns:ds="http://schemas.openxmlformats.org/officeDocument/2006/customXml" ds:itemID="{08FECBF0-5432-434A-86E8-D94E075E4CD9}">
  <ds:schemaRefs>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9538e8e8-37da-4099-8b53-4520a2e56b40"/>
    <ds:schemaRef ds:uri="http://schemas.microsoft.com/office/2006/metadata/properties"/>
    <ds:schemaRef ds:uri="http://schemas.microsoft.com/office/infopath/2007/PartnerControls"/>
    <ds:schemaRef ds:uri="9293c628-f351-476b-bac4-4ac2b9a0ab8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2446</TotalTime>
  <Words>677</Words>
  <Application>Microsoft Office PowerPoint</Application>
  <PresentationFormat>Widescreen</PresentationFormat>
  <Paragraphs>48</Paragraphs>
  <Slides>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Arial</vt:lpstr>
      <vt:lpstr>Calibri</vt:lpstr>
      <vt:lpstr>Poppins</vt:lpstr>
      <vt:lpstr>Roboto Condensed</vt:lpstr>
      <vt:lpstr>Roboto Medium</vt:lpstr>
      <vt:lpstr>2_Office Theme</vt:lpstr>
      <vt:lpstr>REUNION DES DIRECTEURS DU PROGRAMME ELARGI DE VACCINATION DE L’AFRIQUE CENTRALE, KINSHASA, 2024</vt:lpstr>
      <vt:lpstr>Contexte</vt:lpstr>
      <vt:lpstr>Pourquoi l’égalité des sexes dans la vaccination</vt:lpstr>
      <vt:lpstr>SITUATION</vt:lpstr>
      <vt:lpstr>Desafios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Churchill</dc:creator>
  <cp:lastModifiedBy>CHIVALE, Jose Alexandre Lifande</cp:lastModifiedBy>
  <cp:revision>35</cp:revision>
  <cp:lastPrinted>2021-06-16T07:59:44Z</cp:lastPrinted>
  <dcterms:created xsi:type="dcterms:W3CDTF">2021-01-13T12:09:36Z</dcterms:created>
  <dcterms:modified xsi:type="dcterms:W3CDTF">2024-09-08T19:22:30Z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0x0101005A4B5CC9EDF221409618B2DF695DB40D</vt:lpwstr>
  </property>
  <property fmtid="{D5CDD505-2E9C-101B-9397-08002B2CF9AE}" pid="3" name="MediaServiceImageTags">
    <vt:lpwstr/>
  </property>
</Properties>
</file>